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6B1F20-AE74-4731-BE62-E11936B5591C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DC71D7-2262-4DFF-BF72-011EF8223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4AB61A-CEEE-4E42-83F8-3698E2C912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5472-BC87-4AE4-AC12-395796CC0415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F5F0-C071-4FF3-919E-64AC72A77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6EF2-C72B-469F-A7AF-94739429D87E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FD1B-278B-4877-BEB5-1F8A5789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A3E-EB98-4530-841B-9156D1AF79C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B679-597F-424A-9CE9-4810FA5AF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2176EA5-11D1-4B73-9B36-A424691A23A3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D36422B-0281-46F5-B860-0D46E4049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17EDC2-D108-4DCC-B04B-4BC5789F6D19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BE2CF-4A7E-4958-8D52-F8F444F2F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66BDC27-7D6B-4B55-B2EA-A2FADCE08EC6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C39876-093B-48DC-A12C-233AAA932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976DA2-920C-4F37-B3D8-770F2906934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6C752A-7D7C-4064-A025-8699C67D8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4B1F6A-7B03-4387-AC30-C96A66E1FC45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902BE-BBCC-45CC-A520-6089F4D6D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05494-6852-4920-9626-CC947FD03BFB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1B69F-2A81-44E5-9686-3ED8F35C1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BED8-CDFD-4D33-91D1-B9A74C0AF7F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7604-C9D5-471E-ABC6-AD06591A6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15BAAFC-61D2-4B97-9A05-D1ECA16C24D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2DA1607-C00C-467C-BD83-1D2675BD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FC5E-3E1E-45BF-8D56-13DE03C5632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B9B7-026C-44A3-90FA-E3ABC6807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F0EC680-F087-4C90-8B9F-90EA5D241720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3570E8D-B64A-4243-A36C-50E64E175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FC71-837B-45F1-ADA5-65A46EE58E3E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8FDA-11E5-486C-A483-C86019861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89FB-D0D8-47F0-A071-1C8893FD05D1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CA0E-3FD7-4731-9090-6C33A4AAD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7E63-FB6B-4B78-9B1D-64A6796CADD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E9FB-6D6F-42BE-8F00-D73F6799D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78B7-600A-40BB-885D-2B496C478DF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0F2D-5E26-4A2D-B26C-08E58A61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73BB-A351-48E9-83D5-E68333A7549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9B98-B999-4EB8-AD24-78110FA82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11E2-39CE-49D8-B6C4-78F23B98F3C0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10D5-DB02-4F46-8623-036C95B31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C7CD-BFE3-46A6-AFEB-D270E016C13A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C2F4-86EA-4239-8504-BB21656F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6417-E1F8-46CA-8DE6-992D5DE6573A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F8AB-26F5-4F46-A33A-1B85192D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32BF-DAF4-4789-9938-DA5E288D9EA1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DE3C-DBB8-41A0-BBC8-121A8AA2E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F58BB-FB2B-4F4A-ADD7-699159332F0B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8F456-7531-4A0A-9A89-6C941A7D7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14" r:id="rId4"/>
    <p:sldLayoutId id="2147483721" r:id="rId5"/>
    <p:sldLayoutId id="2147483713" r:id="rId6"/>
    <p:sldLayoutId id="2147483712" r:id="rId7"/>
    <p:sldLayoutId id="2147483722" r:id="rId8"/>
    <p:sldLayoutId id="2147483723" r:id="rId9"/>
    <p:sldLayoutId id="2147483711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28E6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956251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D9CE61F-5327-46C6-89ED-498FE1F8C1F0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A54E2D9-83F7-491F-9D41-E9F46B513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18" r:id="rId7"/>
    <p:sldLayoutId id="2147483730" r:id="rId8"/>
    <p:sldLayoutId id="2147483731" r:id="rId9"/>
    <p:sldLayoutId id="2147483717" r:id="rId10"/>
    <p:sldLayoutId id="2147483716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Pinus_sylvestris_Glenmuic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en.wikipedia.org/wiki/File:Waldkiefer_(junge_m%C3%A4nnliche_Zapfen)_-_sosna_zwyczajna_(kwiatostan_m%C4%99ski)_-_Pinus_sylvestri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Jap_blk_pin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en.wikipedia.org/wiki/File:London_Plane_Who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Blatt_und_Frucht_wovon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Platanusxacerifolia0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File:Veldbeemdgras_Poa_pratensi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n.wikipedia.org/wiki/File:Austrotaxus_spicat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n.wikipedia.org/wiki/File:Dasiphora_floribunda_569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en.wikipedia.org/wiki/File:Dasiphora_fruticosa_'Mckay's_White'_0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en.wikipedia.org/wiki/File:Karayemi%C5%9F-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Lorbeerkirschblueten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en.wikipedia.org/wiki/File:Karayemi%C5%9F-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clk?sa=l&amp;ai=Ca96-aZ86T43YJ4WziALOzLSiB_yY74sCzIzm1CSU7MTBgAEIAhABYMkGoAHE1-_9A8gBB6oED0_Qa9YKjoyG0cBl2iCMoroFEwjPtMSXhJ6uAhUiB0IKHbJNasLABQXKBQA&amp;sig=AOD64_0rptzG4B2z1CnFX6RGu6qCiFKUvA&amp;ctype=5&amp;sqi=2&amp;ved=0CA4Qwg8&amp;adurl=http://www.tytyga.com/Japanese-Flowering-Cherry-Trees-s/1882.htm" TargetMode="External"/><Relationship Id="rId2" Type="http://schemas.openxmlformats.org/officeDocument/2006/relationships/hyperlink" Target="http://www.google.com/search?q=kwanzan+japanese+flowering+cherry&amp;hl=en&amp;safe=active&amp;biw=1016&amp;bih=563&amp;prmd=imvns&amp;source=univ&amp;tbm=shop&amp;tbo=u&amp;ei=CJ86T6HKNYetiAL8nNGSDA&amp;sa=X&amp;oi=product_result_group&amp;ct=image&amp;resnum=4&amp;sqi=2&amp;ved=0CGsQzAMw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google.com/aclk?sa=l&amp;ai=Cf1WpaZ86T43YJ4WziALOzLSiB5KVjJcCwqPZoyOq45SXdQgCEAJgyQagAeLWgPoDyAEHqgQMT9AS7sW3tS9ULpJ3ugUTCM-0xJeEnq4CFSIHQgodsk1qwsAFBcoFAA&amp;sig=AOD64_3umEcLt3ZlcBY8_NICz0NG2yPGOA&amp;ctype=5&amp;sqi=2&amp;ved=0CBMQwg8&amp;adurl=http://www.aaronsfarm.com/kwanzan-Flowering-Cherry-p/Kwanzan-flowering-cherry-tree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en.wikipedia.org/wiki/File:Red_pommes_of_Firethorn_(Pyracantha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en.wikipedia.org/wiki/File:Scarlet_Firethorn_(Pyracantha_coccinea)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n.wikipedia.org/wiki/File:Quercus_alb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en.wikipedia.org/wiki/File:Quercus_alba_leaf_sprin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en.wikipedia.org/wiki/File:988TerraceBoulevardFall_(Quercus_palustris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en.wikipedia.org/wiki/File:Quercus-palustri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en.wikipedia.org/wiki/File:Image_Northen_Red_Oak_Dresden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en.wikipedia.org/wiki/File:Bark_red_oak_877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Pinus_strobus_tre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en.wikipedia.org/wiki/File:Pinus_strobus_Con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Plant  ID.  Slideshow</a:t>
            </a:r>
            <a:br>
              <a:rPr dirty="0" smtClean="0"/>
            </a:br>
            <a:r>
              <a:rPr lang="en-US" dirty="0" smtClean="0"/>
              <a:t>#’s 173-194</a:t>
            </a:r>
            <a:endParaRPr dirty="0"/>
          </a:p>
        </p:txBody>
      </p:sp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5715000" cy="23622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FFC00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92D050"/>
                </a:solidFill>
              </a:rPr>
              <a:t> Nursery Landscape CDE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Scotch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Pinus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sylvestris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4" descr="220px-Pinus_sylvestris_Glenmui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2095500" cy="3048000"/>
          </a:xfrm>
          <a:prstGeom prst="rect">
            <a:avLst/>
          </a:prstGeom>
          <a:noFill/>
        </p:spPr>
      </p:pic>
      <p:pic>
        <p:nvPicPr>
          <p:cNvPr id="35846" name="Picture 6" descr="220px-Waldkiefer_%28junge_m%C3%A4nnliche_Zapfen%29_-_sosna_zwyczajna_%28kwiatostan_m%C4%99ski%29_-_Pinus_sylvestri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362200"/>
            <a:ext cx="2781300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Japanese </a:t>
            </a:r>
            <a:r>
              <a:rPr lang="en-US" dirty="0" smtClean="0">
                <a:solidFill>
                  <a:schemeClr val="bg1"/>
                </a:solidFill>
              </a:rPr>
              <a:t>Black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Pinus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thunbergiana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Picture 4" descr="240px-Jap_blk_p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3352800" cy="2362200"/>
          </a:xfrm>
          <a:prstGeom prst="rect">
            <a:avLst/>
          </a:prstGeom>
          <a:noFill/>
        </p:spPr>
      </p:pic>
      <p:pic>
        <p:nvPicPr>
          <p:cNvPr id="36870" name="Picture 6" descr="120px-Pinus_thunbergii_Bons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86000"/>
            <a:ext cx="26670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London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Plane</a:t>
            </a:r>
            <a:r>
              <a:rPr lang="en-US" dirty="0" err="1" smtClean="0">
                <a:solidFill>
                  <a:srgbClr val="92D050"/>
                </a:solidFill>
              </a:rPr>
              <a:t>tree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u="sng" dirty="0" err="1" smtClean="0">
                <a:solidFill>
                  <a:srgbClr val="FF0000"/>
                </a:solidFill>
              </a:rPr>
              <a:t>Platanus</a:t>
            </a:r>
            <a:r>
              <a:rPr lang="en-US" sz="2700" i="1" u="sng" dirty="0" smtClean="0">
                <a:solidFill>
                  <a:srgbClr val="FF0000"/>
                </a:solidFill>
              </a:rPr>
              <a:t> x </a:t>
            </a:r>
            <a:r>
              <a:rPr lang="en-US" sz="2700" i="1" u="sng" dirty="0" err="1" smtClean="0">
                <a:solidFill>
                  <a:srgbClr val="FF0000"/>
                </a:solidFill>
              </a:rPr>
              <a:t>acerifolia</a:t>
            </a:r>
            <a:endParaRPr lang="en-US" sz="2700" i="1" u="sng" dirty="0">
              <a:solidFill>
                <a:srgbClr val="FF0000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4" descr="150px-London_Plane_Who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1428750" cy="2133600"/>
          </a:xfrm>
          <a:prstGeom prst="rect">
            <a:avLst/>
          </a:prstGeom>
          <a:noFill/>
        </p:spPr>
      </p:pic>
      <p:pic>
        <p:nvPicPr>
          <p:cNvPr id="37894" name="Picture 6" descr="220px-Platanusxacerifolia0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828800"/>
            <a:ext cx="2095500" cy="2819400"/>
          </a:xfrm>
          <a:prstGeom prst="rect">
            <a:avLst/>
          </a:prstGeom>
          <a:noFill/>
        </p:spPr>
      </p:pic>
      <p:pic>
        <p:nvPicPr>
          <p:cNvPr id="37896" name="Picture 8" descr="220px-Blatt_und_Frucht_wovo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828800"/>
            <a:ext cx="20955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67600" cy="731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Kentucky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>
                <a:solidFill>
                  <a:srgbClr val="92D050"/>
                </a:solidFill>
              </a:rPr>
              <a:t>grass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Poa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pratensis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4" descr="220px-Veldbeemdgras_Poa_pratensi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33600"/>
            <a:ext cx="3924300" cy="306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Yew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u="sng" dirty="0" err="1" smtClean="0">
                <a:solidFill>
                  <a:srgbClr val="FF0000"/>
                </a:solidFill>
              </a:rPr>
              <a:t>Podocarpus</a:t>
            </a:r>
            <a:r>
              <a:rPr 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</a:rPr>
              <a:t>macrophyllus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4" descr="220px-Austrotaxus_spicat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81200"/>
            <a:ext cx="209550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Shrubby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Cinquefoil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100" i="1" u="sng" dirty="0" err="1" smtClean="0">
                <a:solidFill>
                  <a:srgbClr val="FF0000"/>
                </a:solidFill>
              </a:rPr>
              <a:t>Potentilla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fruticosa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4" descr="220px-Dasiphora_floribunda_56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2095500" cy="3143250"/>
          </a:xfrm>
          <a:prstGeom prst="rect">
            <a:avLst/>
          </a:prstGeom>
          <a:noFill/>
        </p:spPr>
      </p:pic>
      <p:pic>
        <p:nvPicPr>
          <p:cNvPr id="40966" name="Picture 6" descr="220px-Dasiphora_fruticosa_%27Mckay%27s_White%27_0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133600"/>
            <a:ext cx="33147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Cherry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Laurel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Prunus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laurocerasus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4" descr="220px-Karayemi%C5%9F-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76400"/>
            <a:ext cx="2819400" cy="2114550"/>
          </a:xfrm>
          <a:prstGeom prst="rect">
            <a:avLst/>
          </a:prstGeom>
          <a:noFill/>
        </p:spPr>
      </p:pic>
      <p:pic>
        <p:nvPicPr>
          <p:cNvPr id="41990" name="Picture 6" descr="220px-Karayemi%C5%9F-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19600"/>
            <a:ext cx="2095500" cy="1571625"/>
          </a:xfrm>
          <a:prstGeom prst="rect">
            <a:avLst/>
          </a:prstGeom>
          <a:noFill/>
        </p:spPr>
      </p:pic>
      <p:pic>
        <p:nvPicPr>
          <p:cNvPr id="41992" name="Picture 8" descr="220px-Lorbeerkirschbluete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419600"/>
            <a:ext cx="20955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B050"/>
                </a:solidFill>
              </a:rPr>
              <a:t>Kwanzan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Japanese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Flowering </a:t>
            </a:r>
            <a:r>
              <a:rPr lang="en-US" dirty="0" smtClean="0">
                <a:solidFill>
                  <a:srgbClr val="FF0000"/>
                </a:solidFill>
              </a:rPr>
              <a:t>Cherry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Prunus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serrulata</a:t>
            </a:r>
            <a:r>
              <a:rPr lang="en-US" sz="3100" i="1" u="sng" dirty="0" smtClean="0">
                <a:solidFill>
                  <a:srgbClr val="FF0000"/>
                </a:solidFill>
              </a:rPr>
              <a:t> ‘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Kwanzan</a:t>
            </a:r>
            <a:r>
              <a:rPr lang="en-US" sz="3100" i="1" u="sng" dirty="0" smtClean="0">
                <a:solidFill>
                  <a:srgbClr val="FF0000"/>
                </a:solidFill>
              </a:rPr>
              <a:t>’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2" name="AutoShape 4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666750" cy="6667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3014" name="AutoShape 6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666750" cy="6667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3016" name="AutoShape 8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666750" cy="6667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3018" name="AutoShape 10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666750" cy="6667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3020" name="AutoShape 12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762000" cy="762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3022" name="AutoShape 14" descr="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500" y="0"/>
            <a:ext cx="762000" cy="762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3024" name="Picture 16" descr="Kwanzan Flowering Cher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209800"/>
            <a:ext cx="3067050" cy="3067050"/>
          </a:xfrm>
          <a:prstGeom prst="rect">
            <a:avLst/>
          </a:prstGeom>
          <a:noFill/>
        </p:spPr>
      </p:pic>
      <p:pic>
        <p:nvPicPr>
          <p:cNvPr id="43026" name="Picture 18" descr="Kwanzan Flowering Cher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86000"/>
            <a:ext cx="29146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Fire</a:t>
            </a:r>
            <a:r>
              <a:rPr lang="en-US" dirty="0" smtClean="0">
                <a:solidFill>
                  <a:srgbClr val="00B050"/>
                </a:solidFill>
              </a:rPr>
              <a:t>thorn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Pyracantha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coccinea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4" descr="220px-Red_pommes_of_Firethorn_%28Pyracantha%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3009900" cy="2011363"/>
          </a:xfrm>
          <a:prstGeom prst="rect">
            <a:avLst/>
          </a:prstGeom>
          <a:noFill/>
        </p:spPr>
      </p:pic>
      <p:pic>
        <p:nvPicPr>
          <p:cNvPr id="44038" name="Picture 6" descr="220px-Scarlet_Firethorn_%28Pyracantha_coccinea%2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828800"/>
            <a:ext cx="20955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White </a:t>
            </a:r>
            <a:r>
              <a:rPr lang="en-US" dirty="0" smtClean="0">
                <a:solidFill>
                  <a:schemeClr val="accent2"/>
                </a:solidFill>
              </a:rPr>
              <a:t>Oak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Quercus</a:t>
            </a:r>
            <a:r>
              <a:rPr lang="en-US" sz="3100" i="1" u="sng" dirty="0" smtClean="0">
                <a:solidFill>
                  <a:srgbClr val="FF0000"/>
                </a:solidFill>
              </a:rPr>
              <a:t> alba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220px-Quercus_alb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2095500" cy="1476375"/>
          </a:xfrm>
          <a:prstGeom prst="rect">
            <a:avLst/>
          </a:prstGeom>
          <a:noFill/>
        </p:spPr>
      </p:pic>
      <p:pic>
        <p:nvPicPr>
          <p:cNvPr id="45062" name="Picture 6" descr="250px-Quercus_alba_leaf_spr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133600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Fountain </a:t>
            </a:r>
            <a:r>
              <a:rPr lang="en-US" dirty="0" smtClean="0">
                <a:solidFill>
                  <a:srgbClr val="00B050"/>
                </a:solidFill>
              </a:rPr>
              <a:t>Grass </a:t>
            </a:r>
            <a:r>
              <a:rPr lang="en-US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000" i="1" u="sng" dirty="0" err="1" smtClean="0">
                <a:solidFill>
                  <a:srgbClr val="FF0000"/>
                </a:solidFill>
              </a:rPr>
              <a:t>Pennisetum</a:t>
            </a:r>
            <a:r>
              <a:rPr lang="en-US" sz="2000" i="1" u="sng" dirty="0" smtClean="0">
                <a:solidFill>
                  <a:srgbClr val="FF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FF0000"/>
                </a:solidFill>
              </a:rPr>
              <a:t>ruppelia</a:t>
            </a:r>
            <a:endParaRPr lang="en-US" i="1" u="sng" dirty="0">
              <a:solidFill>
                <a:srgbClr val="FF0000"/>
              </a:solidFill>
            </a:endParaRPr>
          </a:p>
        </p:txBody>
      </p:sp>
      <p:pic>
        <p:nvPicPr>
          <p:cNvPr id="27650" name="Content Placeholder 3" descr="images f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76400"/>
            <a:ext cx="3048000" cy="2286000"/>
          </a:xfrm>
        </p:spPr>
      </p:pic>
      <p:pic>
        <p:nvPicPr>
          <p:cNvPr id="27651" name="Picture 4" descr="images f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1496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Rockwell" pitchFamily="18" charset="0"/>
              </a:rPr>
              <a:t>Bunch grass around 3ft. tall and 18in. wide when fully grown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Rockwell" pitchFamily="18" charset="0"/>
              </a:rPr>
              <a:t>Mounded and upright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Rockwell" pitchFamily="18" charset="0"/>
              </a:rPr>
              <a:t>Tender Perennial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Rockwell" pitchFamily="18" charset="0"/>
              </a:rPr>
              <a:t>Flower spikes are Pink and/or 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Pin</a:t>
            </a:r>
            <a:r>
              <a:rPr lang="en-US" dirty="0" smtClean="0">
                <a:solidFill>
                  <a:schemeClr val="accent2"/>
                </a:solidFill>
              </a:rPr>
              <a:t> Oak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Quercus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palustris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4" descr="220px-988TerraceBoulevardFall_%28Quercus_palustris%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81200"/>
            <a:ext cx="2095500" cy="2562225"/>
          </a:xfrm>
          <a:prstGeom prst="rect">
            <a:avLst/>
          </a:prstGeom>
          <a:noFill/>
        </p:spPr>
      </p:pic>
      <p:pic>
        <p:nvPicPr>
          <p:cNvPr id="46086" name="Picture 6" descr="220px-Quercus-palustri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438400"/>
            <a:ext cx="20955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Oak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Quercus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rubra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 descr="220px-Image_Northen_Red_Oak_Dresden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2095500" cy="2790825"/>
          </a:xfrm>
          <a:prstGeom prst="rect">
            <a:avLst/>
          </a:prstGeom>
          <a:noFill/>
        </p:spPr>
      </p:pic>
      <p:pic>
        <p:nvPicPr>
          <p:cNvPr id="47110" name="Picture 6" descr="220px-Bark_red_oak_87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90800"/>
            <a:ext cx="20955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Catawba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Hybrid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Rhododendron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smtClean="0">
                <a:solidFill>
                  <a:srgbClr val="FF0000"/>
                </a:solidFill>
              </a:rPr>
              <a:t>Rhododendron x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catawbiense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4" descr="shrubs1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3228975" cy="2266950"/>
          </a:xfrm>
          <a:prstGeom prst="rect">
            <a:avLst/>
          </a:prstGeom>
          <a:noFill/>
        </p:spPr>
      </p:pic>
      <p:pic>
        <p:nvPicPr>
          <p:cNvPr id="48134" name="Picture 6" descr="shrubs1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Exbury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Hybrid </a:t>
            </a:r>
            <a:r>
              <a:rPr lang="en-US" dirty="0" smtClean="0">
                <a:solidFill>
                  <a:srgbClr val="00B050"/>
                </a:solidFill>
              </a:rPr>
              <a:t>Azalea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smtClean="0">
                <a:solidFill>
                  <a:srgbClr val="FF0000"/>
                </a:solidFill>
              </a:rPr>
              <a:t>Rhododendron Hybrid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 descr="ANd9GcRN09N902IiP7HsEK_WLOiuPhV40oeVusQ57NRY_geb9jnHPTYt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3152775" cy="2362200"/>
          </a:xfrm>
          <a:prstGeom prst="rect">
            <a:avLst/>
          </a:prstGeom>
          <a:noFill/>
        </p:spPr>
      </p:pic>
      <p:pic>
        <p:nvPicPr>
          <p:cNvPr id="49158" name="Picture 6" descr="ANd9GcTO6j9WpgUv9vyXaMwHiNn9P7ToE85Pkfl8JWCSzyKy19193kIa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171450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    That’s It!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pic>
        <p:nvPicPr>
          <p:cNvPr id="50178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2209800"/>
            <a:ext cx="1752600" cy="2687638"/>
          </a:xfrm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914400" y="5715000"/>
            <a:ext cx="959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Be sure to check out  </a:t>
            </a:r>
            <a:r>
              <a:rPr lang="en-US">
                <a:solidFill>
                  <a:srgbClr val="00B0F0"/>
                </a:solidFill>
              </a:rPr>
              <a:t>wwwsouthernpridekennels.webstarts.com</a:t>
            </a:r>
          </a:p>
        </p:txBody>
      </p:sp>
      <p:pic>
        <p:nvPicPr>
          <p:cNvPr id="50180" name="Picture 5" descr="5373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1300" y="16383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7030A0"/>
                </a:solidFill>
              </a:rPr>
              <a:t>Petunia</a:t>
            </a:r>
            <a:r>
              <a:rPr lang="en-US" smtClean="0"/>
              <a:t/>
            </a:r>
            <a:br>
              <a:rPr lang="en-US" smtClean="0"/>
            </a:br>
            <a:r>
              <a:rPr lang="en-US" sz="2200" i="1" u="sng" smtClean="0">
                <a:solidFill>
                  <a:srgbClr val="FF0000"/>
                </a:solidFill>
              </a:rPr>
              <a:t>Petunia x hybrida </a:t>
            </a:r>
          </a:p>
        </p:txBody>
      </p:sp>
      <p:pic>
        <p:nvPicPr>
          <p:cNvPr id="28674" name="Content Placeholder 3" descr="images 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752600"/>
            <a:ext cx="2514600" cy="1893888"/>
          </a:xfrm>
        </p:spPr>
      </p:pic>
      <p:pic>
        <p:nvPicPr>
          <p:cNvPr id="28675" name="Picture 4" descr="images p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24669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Heart</a:t>
            </a:r>
            <a:r>
              <a:rPr lang="en-US" smtClean="0">
                <a:solidFill>
                  <a:srgbClr val="92D050"/>
                </a:solidFill>
              </a:rPr>
              <a:t>leaf</a:t>
            </a:r>
            <a:r>
              <a:rPr lang="en-US" smtClean="0"/>
              <a:t> </a:t>
            </a:r>
            <a:r>
              <a:rPr lang="en-US" smtClean="0">
                <a:solidFill>
                  <a:srgbClr val="0070C0"/>
                </a:solidFill>
              </a:rPr>
              <a:t>Philodendron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800" i="1" u="sng" smtClean="0">
                <a:solidFill>
                  <a:srgbClr val="FF0000"/>
                </a:solidFill>
              </a:rPr>
              <a:t>Philodendron scandens oxycardium</a:t>
            </a:r>
          </a:p>
        </p:txBody>
      </p:sp>
      <p:pic>
        <p:nvPicPr>
          <p:cNvPr id="4" name="Content Placeholder 3" descr="images h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28800"/>
            <a:ext cx="2057400" cy="198882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4" descr="images hp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2068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Norway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Spruce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u="sng" dirty="0" err="1" smtClean="0">
                <a:solidFill>
                  <a:srgbClr val="FF0000"/>
                </a:solidFill>
              </a:rPr>
              <a:t>Picea</a:t>
            </a:r>
            <a:r>
              <a:rPr lang="en-US" sz="2700" i="1" u="sng" dirty="0" smtClean="0">
                <a:solidFill>
                  <a:srgbClr val="FF0000"/>
                </a:solidFill>
              </a:rPr>
              <a:t> </a:t>
            </a:r>
            <a:r>
              <a:rPr lang="en-US" sz="2700" i="1" u="sng" dirty="0" err="1" smtClean="0">
                <a:solidFill>
                  <a:srgbClr val="FF0000"/>
                </a:solidFill>
              </a:rPr>
              <a:t>abies</a:t>
            </a:r>
            <a:endParaRPr lang="en-US" sz="2700" i="1" u="sng" dirty="0">
              <a:solidFill>
                <a:srgbClr val="FF0000"/>
              </a:solidFill>
            </a:endParaRPr>
          </a:p>
        </p:txBody>
      </p:sp>
      <p:pic>
        <p:nvPicPr>
          <p:cNvPr id="30722" name="Content Placeholder 3" descr="n 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2573338" cy="3124200"/>
          </a:xfrm>
        </p:spPr>
      </p:pic>
      <p:pic>
        <p:nvPicPr>
          <p:cNvPr id="30723" name="Picture 4" descr="n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24082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Colorado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Blue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Spruce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u="sng" dirty="0" err="1" smtClean="0">
                <a:solidFill>
                  <a:srgbClr val="FF0000"/>
                </a:solidFill>
              </a:rPr>
              <a:t>Picea</a:t>
            </a:r>
            <a:r>
              <a:rPr lang="en-US" sz="2700" i="1" u="sng" dirty="0" smtClean="0">
                <a:solidFill>
                  <a:srgbClr val="FF0000"/>
                </a:solidFill>
              </a:rPr>
              <a:t> </a:t>
            </a:r>
            <a:r>
              <a:rPr lang="en-US" sz="2700" i="1" u="sng" dirty="0" err="1" smtClean="0">
                <a:solidFill>
                  <a:srgbClr val="FF0000"/>
                </a:solidFill>
              </a:rPr>
              <a:t>pungens</a:t>
            </a:r>
            <a:endParaRPr lang="en-US" sz="2700" i="1" u="sng" dirty="0">
              <a:solidFill>
                <a:srgbClr val="FF0000"/>
              </a:solidFill>
            </a:endParaRPr>
          </a:p>
        </p:txBody>
      </p:sp>
      <p:pic>
        <p:nvPicPr>
          <p:cNvPr id="31746" name="Content Placeholder 3" descr="c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057400"/>
            <a:ext cx="1712913" cy="2133600"/>
          </a:xfrm>
        </p:spPr>
      </p:pic>
      <p:pic>
        <p:nvPicPr>
          <p:cNvPr id="31747" name="Picture 4" descr="c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2228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s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2062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Lily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FFC000"/>
                </a:solidFill>
              </a:rPr>
              <a:t>of-</a:t>
            </a:r>
            <a:r>
              <a:rPr lang="en-US" dirty="0" smtClean="0">
                <a:solidFill>
                  <a:srgbClr val="00B0F0"/>
                </a:solidFill>
              </a:rPr>
              <a:t>the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92D050"/>
                </a:solidFill>
              </a:rPr>
              <a:t>Valley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Bush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u="sng" dirty="0" err="1" smtClean="0">
                <a:solidFill>
                  <a:srgbClr val="FF0000"/>
                </a:solidFill>
              </a:rPr>
              <a:t>Pieris</a:t>
            </a:r>
            <a:r>
              <a:rPr lang="en-US" sz="2700" i="1" u="sng" dirty="0" smtClean="0">
                <a:solidFill>
                  <a:srgbClr val="FF0000"/>
                </a:solidFill>
              </a:rPr>
              <a:t> </a:t>
            </a:r>
            <a:r>
              <a:rPr lang="en-US" sz="2700" i="1" u="sng" dirty="0" err="1" smtClean="0">
                <a:solidFill>
                  <a:srgbClr val="FF0000"/>
                </a:solidFill>
              </a:rPr>
              <a:t>japoonica</a:t>
            </a:r>
            <a:endParaRPr lang="en-US" sz="2700" i="1" u="sng" dirty="0">
              <a:solidFill>
                <a:srgbClr val="FF0000"/>
              </a:solidFill>
            </a:endParaRPr>
          </a:p>
        </p:txBody>
      </p:sp>
      <p:pic>
        <p:nvPicPr>
          <p:cNvPr id="32770" name="Content Placeholder 3" descr="l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133600"/>
            <a:ext cx="2362200" cy="2362200"/>
          </a:xfrm>
        </p:spPr>
      </p:pic>
      <p:pic>
        <p:nvPicPr>
          <p:cNvPr id="32771" name="Picture 4" descr="l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Mugo</a:t>
            </a:r>
            <a:r>
              <a:rPr lang="en-US" dirty="0" smtClean="0">
                <a:solidFill>
                  <a:srgbClr val="92D050"/>
                </a:solidFill>
              </a:rPr>
              <a:t> Pine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u="sng" dirty="0" err="1" smtClean="0">
                <a:solidFill>
                  <a:srgbClr val="FF0000"/>
                </a:solidFill>
              </a:rPr>
              <a:t>Pinus</a:t>
            </a:r>
            <a:r>
              <a:rPr lang="en-US" sz="3100" i="1" u="sng" dirty="0" smtClean="0">
                <a:solidFill>
                  <a:srgbClr val="FF0000"/>
                </a:solidFill>
              </a:rPr>
              <a:t> </a:t>
            </a:r>
            <a:r>
              <a:rPr lang="en-US" sz="3100" i="1" u="sng" dirty="0" err="1" smtClean="0">
                <a:solidFill>
                  <a:srgbClr val="FF0000"/>
                </a:solidFill>
              </a:rPr>
              <a:t>mugo</a:t>
            </a:r>
            <a:endParaRPr lang="en-US" sz="3100" i="1" u="sng" dirty="0">
              <a:solidFill>
                <a:srgbClr val="FF0000"/>
              </a:solidFill>
            </a:endParaRPr>
          </a:p>
        </p:txBody>
      </p:sp>
      <p:pic>
        <p:nvPicPr>
          <p:cNvPr id="33794" name="Content Placeholder 3" descr="mp without pruni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752600"/>
            <a:ext cx="3346450" cy="1905000"/>
          </a:xfrm>
        </p:spPr>
      </p:pic>
      <p:pic>
        <p:nvPicPr>
          <p:cNvPr id="33795" name="Picture 4" descr="mp 25 yr o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2339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4648200" y="41910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Mugo Pine without Pruning.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25 Year Old Mugo 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Eastern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White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Pine</a:t>
            </a:r>
            <a:r>
              <a:rPr lang="en-US" i="1" u="sng" dirty="0" smtClean="0">
                <a:solidFill>
                  <a:srgbClr val="FF0000"/>
                </a:solidFill>
              </a:rPr>
              <a:t/>
            </a:r>
            <a:br>
              <a:rPr lang="en-US" i="1" u="sng" dirty="0" smtClean="0">
                <a:solidFill>
                  <a:srgbClr val="FF0000"/>
                </a:solidFill>
              </a:rPr>
            </a:br>
            <a:r>
              <a:rPr lang="en-US" sz="2700" i="1" u="sng" dirty="0" err="1" smtClean="0">
                <a:solidFill>
                  <a:srgbClr val="FF0000"/>
                </a:solidFill>
              </a:rPr>
              <a:t>Pinus</a:t>
            </a:r>
            <a:r>
              <a:rPr lang="en-US" sz="2700" i="1" u="sng" dirty="0" smtClean="0">
                <a:solidFill>
                  <a:srgbClr val="FF0000"/>
                </a:solidFill>
              </a:rPr>
              <a:t> </a:t>
            </a:r>
            <a:r>
              <a:rPr lang="en-US" sz="2700" i="1" u="sng" dirty="0" err="1" smtClean="0">
                <a:solidFill>
                  <a:srgbClr val="FF0000"/>
                </a:solidFill>
              </a:rPr>
              <a:t>strobus</a:t>
            </a:r>
            <a:endParaRPr lang="en-US" sz="2700" i="1" u="sng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4" descr="240px-Pinus_strobus_tre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2286000" cy="3124200"/>
          </a:xfrm>
          <a:prstGeom prst="rect">
            <a:avLst/>
          </a:prstGeom>
          <a:noFill/>
        </p:spPr>
      </p:pic>
      <p:pic>
        <p:nvPicPr>
          <p:cNvPr id="34822" name="Picture 6" descr="220px-Pinus_strobus_Con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828800"/>
            <a:ext cx="20955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212</TotalTime>
  <Words>105</Words>
  <Application>Microsoft Office PowerPoint</Application>
  <PresentationFormat>On-screen Show (4:3)</PresentationFormat>
  <Paragraphs>33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Technic</vt:lpstr>
      <vt:lpstr>Foundry</vt:lpstr>
      <vt:lpstr>Plant  ID.  Slideshow #’s 173-194</vt:lpstr>
      <vt:lpstr>Fountain Grass  Pennisetum ruppelia</vt:lpstr>
      <vt:lpstr>Petunia Petunia x hybrida </vt:lpstr>
      <vt:lpstr>Heartleaf Philodendron Philodendron scandens oxycardium</vt:lpstr>
      <vt:lpstr>Norway Spruce Picea abies</vt:lpstr>
      <vt:lpstr>Colorado (Blue) Spruce Picea pungens</vt:lpstr>
      <vt:lpstr>Lily-of-the-Valley  Bush Pieris japoonica</vt:lpstr>
      <vt:lpstr>Mugo Pine  Pinus mugo</vt:lpstr>
      <vt:lpstr>Eastern White Pine Pinus strobus</vt:lpstr>
      <vt:lpstr>Scotch Pine Pinus sylvestris</vt:lpstr>
      <vt:lpstr>Japanese Black Pine Pinus thunbergiana</vt:lpstr>
      <vt:lpstr>London Planetree Platanus x acerifolia</vt:lpstr>
      <vt:lpstr>Kentucky Bluegrass Poa pratensis </vt:lpstr>
      <vt:lpstr>Southern Yew Podocarpus macrophyllus</vt:lpstr>
      <vt:lpstr>Shrubby Cinquefoil Potentilla fruticosa</vt:lpstr>
      <vt:lpstr>Cherry Laurel Prunus laurocerasus</vt:lpstr>
      <vt:lpstr>Kwanzan Japanese Flowering Cherry Prunus serrulata ‘Kwanzan’</vt:lpstr>
      <vt:lpstr>Firethorn Pyracantha coccinea</vt:lpstr>
      <vt:lpstr>White Oak Quercus alba</vt:lpstr>
      <vt:lpstr>Pin Oak Quercus palustris</vt:lpstr>
      <vt:lpstr>Red Oak Quercus rubra</vt:lpstr>
      <vt:lpstr>Catawba Hybrid Rhododendron Rhododendron x catawbiense</vt:lpstr>
      <vt:lpstr>Exbury Hybrid Azalea Rhododendron Hybrid</vt:lpstr>
      <vt:lpstr>    That’s It!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 ID.  Slideshow</dc:title>
  <dc:creator>Wayne</dc:creator>
  <cp:lastModifiedBy>teacher</cp:lastModifiedBy>
  <cp:revision>21</cp:revision>
  <dcterms:created xsi:type="dcterms:W3CDTF">2012-02-09T01:45:22Z</dcterms:created>
  <dcterms:modified xsi:type="dcterms:W3CDTF">2012-03-01T14:21:38Z</dcterms:modified>
</cp:coreProperties>
</file>