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84" r:id="rId3"/>
  </p:sldMasterIdLst>
  <p:notesMasterIdLst>
    <p:notesMasterId r:id="rId36"/>
  </p:notesMasterIdLst>
  <p:sldIdLst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73" r:id="rId31"/>
    <p:sldId id="274" r:id="rId32"/>
    <p:sldId id="275" r:id="rId33"/>
    <p:sldId id="276" r:id="rId34"/>
    <p:sldId id="277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4600"/>
  </p:normalViewPr>
  <p:slideViewPr>
    <p:cSldViewPr snapToGrid="0">
      <p:cViewPr varScale="1">
        <p:scale>
          <a:sx n="78" d="100"/>
          <a:sy n="78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8C3BC2-9CBE-43F6-BA9A-01DD7BE821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26193AD-06A0-4279-AEB3-5D4A2FD0D5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75ECE-45E7-4956-912E-DBEA64BCDC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B3EE1-5927-4A82-BE81-7F3E9E9E4B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18041C7-5FE8-4A7D-BAEA-28D015E23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3AB8C-05BA-4726-9526-2AB9465432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0EFD2-8E29-40D6-9719-A9EC10645F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FE780-A90C-4429-B3A7-0E6F9F657A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AC00A-A466-4D79-BE0C-41FBBDDEBC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B697D-C84E-4A5C-B7F8-7443A2C30B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CABB1-7AA0-49D3-A19A-D8AD761A54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39530-D1A9-47B2-9B7F-EEEBAE5068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DF1DB-861C-4F4D-8982-7EAA013D4B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2523B-0E51-4687-A75B-3E4E8606B5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4E827-9431-4A7D-97C1-2DD750B192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095F9-E151-47E7-9288-EA1F233695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26193AD-06A0-4279-AEB3-5D4A2FD0D5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F1DF1DB-861C-4F4D-8982-7EAA013D4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8A88-6165-4CD9-AE20-CC590D5E2F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88EE5-B810-4C93-9B92-7CCB3B36E5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A4C98F0-45E6-4ABD-ACA0-73C11216F2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209B-0C86-4199-9FF7-661312DF96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B9A8-4F62-4D7C-A948-A1DBEB51FF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18A88-6165-4CD9-AE20-CC590D5E2F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7DED-1839-4760-94B5-AB26791864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DE20-20A1-4EF0-8044-F7BDC63767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75ECE-45E7-4956-912E-DBEA64BCDC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B3EE1-5927-4A82-BE81-7F3E9E9E4B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88EE5-B810-4C93-9B92-7CCB3B36E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C98F0-45E6-4ABD-ACA0-73C11216F2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D209B-0C86-4199-9FF7-661312DF96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5B9A8-4F62-4D7C-A948-A1DBEB51FF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77DED-1839-4760-94B5-AB26791864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CDE20-20A1-4EF0-8044-F7BDC63767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86D8AF-294F-46B8-87CD-9078ADC21E25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2AD3B1D-9073-4279-A2CE-073628FC23A2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C86D8AF-294F-46B8-87CD-9078ADC21E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7552" y="2130425"/>
            <a:ext cx="7290816" cy="1470025"/>
          </a:xfrm>
        </p:spPr>
        <p:txBody>
          <a:bodyPr/>
          <a:lstStyle/>
          <a:p>
            <a:pPr algn="ctr"/>
            <a:r>
              <a:rPr lang="en-US" sz="4400" b="1" dirty="0" smtClean="0"/>
              <a:t>FFA Nursery / Landscape</a:t>
            </a:r>
            <a:endParaRPr lang="en-US" sz="4400" b="1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45920" y="3886200"/>
            <a:ext cx="5937504" cy="1752600"/>
          </a:xfrm>
        </p:spPr>
        <p:txBody>
          <a:bodyPr/>
          <a:lstStyle/>
          <a:p>
            <a:pPr algn="ctr"/>
            <a:r>
              <a:rPr lang="en-US" sz="4000" b="1" dirty="0" smtClean="0"/>
              <a:t>Plant Identification</a:t>
            </a:r>
          </a:p>
          <a:p>
            <a:pPr algn="ctr"/>
            <a:r>
              <a:rPr lang="en-US" sz="4000" b="1" dirty="0" smtClean="0"/>
              <a:t>(101 – 131)</a:t>
            </a:r>
            <a:endParaRPr lang="en-US" sz="4000" b="1" dirty="0"/>
          </a:p>
        </p:txBody>
      </p:sp>
      <p:pic>
        <p:nvPicPr>
          <p:cNvPr id="50181" name="Picture 5" descr="https://encrypted-tbn2.google.com/images?q=tbn:ANd9GcRjpDimLJ7La2Y3Fhjn77-IjUSm5uHk8c0ik02h-EG7AeWHIJ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248" y="321819"/>
            <a:ext cx="1405001" cy="17545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109. Columbine  </a:t>
            </a:r>
            <a:r>
              <a:rPr lang="en-US" i="1" dirty="0" smtClean="0"/>
              <a:t>Aquilegia x </a:t>
            </a:r>
            <a:r>
              <a:rPr lang="en-US" i="1" dirty="0" err="1" smtClean="0"/>
              <a:t>hybrida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0354" name="Picture 2" descr="http://redvest.typepad.com/boggled/Columbin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55" y="1243361"/>
            <a:ext cx="4910455" cy="3682841"/>
          </a:xfrm>
          <a:prstGeom prst="rect">
            <a:avLst/>
          </a:prstGeom>
          <a:noFill/>
        </p:spPr>
      </p:pic>
      <p:pic>
        <p:nvPicPr>
          <p:cNvPr id="100356" name="Picture 4" descr="https://encrypted-tbn0.google.com/images?q=tbn:ANd9GcS5Fb41rxVih74x_1loWFXQW0PEmbv9eFc_NCWD8K1G3hsjmYZZw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5660" y="1294574"/>
            <a:ext cx="2266950" cy="2009776"/>
          </a:xfrm>
          <a:prstGeom prst="rect">
            <a:avLst/>
          </a:prstGeom>
          <a:noFill/>
        </p:spPr>
      </p:pic>
      <p:pic>
        <p:nvPicPr>
          <p:cNvPr id="100358" name="Picture 6" descr="http://us.123rf.com/400wm/400/400/mlane53/mlane530805/mlane53080500014/3042750-closeup-of-a-pretty-purple-columbine-flow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9456" y="3864864"/>
            <a:ext cx="3649472" cy="273710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110. Downy Serviceberry 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err="1" smtClean="0"/>
              <a:t>Amelanchier</a:t>
            </a:r>
            <a:r>
              <a:rPr lang="en-US" i="1" dirty="0" smtClean="0"/>
              <a:t> </a:t>
            </a:r>
            <a:r>
              <a:rPr lang="en-US" i="1" dirty="0" err="1" smtClean="0"/>
              <a:t>arborea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9330" name="Picture 2" descr="http://www.perverdonk.com/wild%20flowers/Trees_and_Shrubs/Serviceberry%20Downy/20100418164215%20Downy%20Serviceberry%20or%20Juneberry%20(Amelanchier%20arborea)%20-%20Bald%20Mountain%20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16" y="2170175"/>
            <a:ext cx="5167892" cy="3621025"/>
          </a:xfrm>
          <a:prstGeom prst="rect">
            <a:avLst/>
          </a:prstGeom>
          <a:noFill/>
        </p:spPr>
      </p:pic>
      <p:pic>
        <p:nvPicPr>
          <p:cNvPr id="99332" name="Picture 4" descr="https://lh3.googleusercontent.com/_Z2wo1IA3tIk/TX-QRyQEbyI/AAAAAAAAHmE/x47U9Uk60KQ/P3132891_1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2470" y="4559808"/>
            <a:ext cx="2116480" cy="2139696"/>
          </a:xfrm>
          <a:prstGeom prst="rect">
            <a:avLst/>
          </a:prstGeom>
          <a:noFill/>
        </p:spPr>
      </p:pic>
      <p:pic>
        <p:nvPicPr>
          <p:cNvPr id="99334" name="Picture 6" descr="http://www.naturallandscapesnursery.com/berriesclo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7360" y="1414272"/>
            <a:ext cx="2924301" cy="308457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111. </a:t>
            </a:r>
            <a:r>
              <a:rPr lang="en-US" dirty="0" err="1" smtClean="0"/>
              <a:t>Astilbe</a:t>
            </a:r>
            <a:r>
              <a:rPr lang="en-US" dirty="0" smtClean="0"/>
              <a:t>  </a:t>
            </a:r>
            <a:r>
              <a:rPr lang="en-US" i="1" dirty="0" err="1" smtClean="0"/>
              <a:t>Astilbe</a:t>
            </a:r>
            <a:r>
              <a:rPr lang="en-US" i="1" dirty="0" smtClean="0"/>
              <a:t> hybrid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 descr="http://newdesktopwallpapers.info/Webshots%20Premium%20Wallpapers.%20December%202007/Astilbe%20Garden,%20Washing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55" y="2176049"/>
            <a:ext cx="4495927" cy="3371945"/>
          </a:xfrm>
          <a:prstGeom prst="rect">
            <a:avLst/>
          </a:prstGeom>
          <a:noFill/>
        </p:spPr>
      </p:pic>
      <p:pic>
        <p:nvPicPr>
          <p:cNvPr id="98308" name="Picture 4" descr="http://malveo.info/gardening/Astilbe/Astilbe-images/Astilbe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4064" y="2178194"/>
            <a:ext cx="3716782" cy="349546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112. Wax Begonia 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dirty="0" smtClean="0"/>
              <a:t>     </a:t>
            </a:r>
            <a:r>
              <a:rPr lang="en-US" i="1" dirty="0" err="1" smtClean="0"/>
              <a:t>Begonia</a:t>
            </a:r>
            <a:r>
              <a:rPr lang="en-US" i="1" dirty="0" smtClean="0"/>
              <a:t> </a:t>
            </a:r>
            <a:r>
              <a:rPr lang="en-US" i="1" dirty="0" err="1" smtClean="0"/>
              <a:t>semperflorens-cultorum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 descr="http://www.earlywomenmasters.net/dickinson/a_garden_tis/formality/flowerpower_7/wax_bego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67" y="1427670"/>
            <a:ext cx="5048250" cy="5267326"/>
          </a:xfrm>
          <a:prstGeom prst="rect">
            <a:avLst/>
          </a:prstGeom>
          <a:noFill/>
        </p:spPr>
      </p:pic>
      <p:pic>
        <p:nvPicPr>
          <p:cNvPr id="97284" name="Picture 4" descr="http://static.panoramio.com/photos/original/42612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016" y="1460626"/>
            <a:ext cx="3450336" cy="2587752"/>
          </a:xfrm>
          <a:prstGeom prst="rect">
            <a:avLst/>
          </a:prstGeom>
          <a:noFill/>
        </p:spPr>
      </p:pic>
      <p:pic>
        <p:nvPicPr>
          <p:cNvPr id="97286" name="Picture 6" descr="http://www.artislamic.com/cards/gr/b2/c1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7270" y="4218432"/>
            <a:ext cx="3226816" cy="242011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113. Mentor Barberry 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err="1" smtClean="0"/>
              <a:t>Berberis</a:t>
            </a:r>
            <a:r>
              <a:rPr lang="en-US" i="1" dirty="0" smtClean="0"/>
              <a:t> x </a:t>
            </a:r>
            <a:r>
              <a:rPr lang="en-US" i="1" dirty="0" err="1" smtClean="0"/>
              <a:t>mentorensis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6258" name="Picture 2" descr="http://www.extension.uiuc.edu/photolib/lib17/midsize/shrubs1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799" y="2290889"/>
            <a:ext cx="3810000" cy="3256471"/>
          </a:xfrm>
          <a:prstGeom prst="rect">
            <a:avLst/>
          </a:prstGeom>
          <a:noFill/>
        </p:spPr>
      </p:pic>
      <p:pic>
        <p:nvPicPr>
          <p:cNvPr id="96260" name="Picture 4" descr="http://pics.davesgarden.com/pics/2007/05/22/mgarr/f175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662" y="4230624"/>
            <a:ext cx="3308096" cy="2481072"/>
          </a:xfrm>
          <a:prstGeom prst="rect">
            <a:avLst/>
          </a:prstGeom>
          <a:noFill/>
        </p:spPr>
      </p:pic>
      <p:pic>
        <p:nvPicPr>
          <p:cNvPr id="96262" name="Picture 6" descr="http://images.suite101.com/391812_com_mentorensis_mo_bot_c2950628050c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295" y="1572768"/>
            <a:ext cx="3718265" cy="241401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114. River Birch  </a:t>
            </a:r>
            <a:r>
              <a:rPr lang="en-US" i="1" dirty="0" err="1" smtClean="0"/>
              <a:t>Betula</a:t>
            </a:r>
            <a:r>
              <a:rPr lang="en-US" i="1" dirty="0" smtClean="0"/>
              <a:t> </a:t>
            </a:r>
            <a:r>
              <a:rPr lang="en-US" i="1" dirty="0" err="1" smtClean="0"/>
              <a:t>nigra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5234" name="Picture 2" descr="http://www.fcps.edu/islandcreekes/ecology/Plants/River%20Birch/betni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745" y="1196341"/>
            <a:ext cx="4424289" cy="2875788"/>
          </a:xfrm>
          <a:prstGeom prst="rect">
            <a:avLst/>
          </a:prstGeom>
          <a:noFill/>
        </p:spPr>
      </p:pic>
      <p:pic>
        <p:nvPicPr>
          <p:cNvPr id="95236" name="Picture 4" descr="http://www.wilsonbroslandscape.com/River_Birch_le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4711" y="1573403"/>
            <a:ext cx="3429000" cy="4572000"/>
          </a:xfrm>
          <a:prstGeom prst="rect">
            <a:avLst/>
          </a:prstGeom>
          <a:noFill/>
        </p:spPr>
      </p:pic>
      <p:pic>
        <p:nvPicPr>
          <p:cNvPr id="95238" name="Picture 6" descr="http://t2.gstatic.com/images?q=tbn:ANd9GcRRZXVUEzbW526o2Eyk1XZ-Eyp7KoMKtKCwe-vi0CCIhcS6eawsZvydNPRhF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959" y="4195953"/>
            <a:ext cx="1847850" cy="24669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115. </a:t>
            </a:r>
            <a:r>
              <a:rPr lang="en-US" dirty="0" err="1" smtClean="0"/>
              <a:t>Scheffler</a:t>
            </a:r>
            <a:r>
              <a:rPr lang="en-US" dirty="0" smtClean="0"/>
              <a:t> (Octopus Tree)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err="1" smtClean="0"/>
              <a:t>Brassaia</a:t>
            </a:r>
            <a:r>
              <a:rPr lang="en-US" i="1" dirty="0" smtClean="0"/>
              <a:t> </a:t>
            </a:r>
            <a:r>
              <a:rPr lang="en-US" i="1" dirty="0" err="1" smtClean="0"/>
              <a:t>actinophylla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 descr="http://upload.wikimedia.org/wikipedia/commons/3/30/Octopus_Tree_(Schefflera_actinophylla)_leaves_at_Hyderabad,_AP_W_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59" y="1762696"/>
            <a:ext cx="5140151" cy="3979736"/>
          </a:xfrm>
          <a:prstGeom prst="rect">
            <a:avLst/>
          </a:prstGeom>
          <a:noFill/>
        </p:spPr>
      </p:pic>
      <p:pic>
        <p:nvPicPr>
          <p:cNvPr id="94212" name="Picture 4" descr="http://upload.wikimedia.org/wikipedia/commons/6/61/Octopus_Tree_(Schefflera_actinophylla)_canopy_at_Hyderabad,_AP_W_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936" y="1594944"/>
            <a:ext cx="3316224" cy="2082722"/>
          </a:xfrm>
          <a:prstGeom prst="rect">
            <a:avLst/>
          </a:prstGeom>
          <a:noFill/>
        </p:spPr>
      </p:pic>
      <p:pic>
        <p:nvPicPr>
          <p:cNvPr id="94214" name="Picture 6" descr="http://www.seeya-downtheroad.com/2004/OctopusTr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7632" y="4047522"/>
            <a:ext cx="3496182" cy="26221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116. </a:t>
            </a:r>
            <a:r>
              <a:rPr lang="en-US" dirty="0" err="1" smtClean="0"/>
              <a:t>Littleleaf</a:t>
            </a:r>
            <a:r>
              <a:rPr lang="en-US" dirty="0" smtClean="0"/>
              <a:t> Boxwood 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smtClean="0"/>
              <a:t>				</a:t>
            </a:r>
            <a:r>
              <a:rPr lang="en-US" i="1" dirty="0" err="1" smtClean="0"/>
              <a:t>Buxus</a:t>
            </a:r>
            <a:r>
              <a:rPr lang="en-US" i="1" dirty="0" smtClean="0"/>
              <a:t> </a:t>
            </a:r>
            <a:r>
              <a:rPr lang="en-US" i="1" dirty="0" err="1" smtClean="0"/>
              <a:t>microphylla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8066" name="Picture 2" descr="http://hortiplex.gardenweb.com/plants/jour/p/10/gw1006410/335671100254190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43" y="2010473"/>
            <a:ext cx="4057650" cy="3638551"/>
          </a:xfrm>
          <a:prstGeom prst="rect">
            <a:avLst/>
          </a:prstGeom>
          <a:noFill/>
        </p:spPr>
      </p:pic>
      <p:pic>
        <p:nvPicPr>
          <p:cNvPr id="88068" name="Picture 4" descr="http://www.my-photo-gallery.com/wp-content/uploads/2009/08/Little-Leaf-Boxwo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8018" y="1511808"/>
            <a:ext cx="2878157" cy="2158618"/>
          </a:xfrm>
          <a:prstGeom prst="rect">
            <a:avLst/>
          </a:prstGeom>
          <a:noFill/>
        </p:spPr>
      </p:pic>
      <p:pic>
        <p:nvPicPr>
          <p:cNvPr id="88070" name="Picture 6" descr="http://pics.davesgarden.com/pics/2004/12/06/Todd_Boland/f50e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5568" y="3784760"/>
            <a:ext cx="3837558" cy="287816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117. Common Camellia  </a:t>
            </a:r>
            <a:r>
              <a:rPr lang="en-US" i="1" dirty="0" err="1" smtClean="0"/>
              <a:t>Camellia</a:t>
            </a:r>
            <a:r>
              <a:rPr lang="en-US" i="1" dirty="0" smtClean="0"/>
              <a:t> japonica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 descr="http://plantshq.com/images/earlyspring/large/CommonCamell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04" y="1141330"/>
            <a:ext cx="4108704" cy="2749251"/>
          </a:xfrm>
          <a:prstGeom prst="rect">
            <a:avLst/>
          </a:prstGeom>
          <a:noFill/>
        </p:spPr>
      </p:pic>
      <p:pic>
        <p:nvPicPr>
          <p:cNvPr id="87046" name="Picture 6" descr="http://www.flixya.com/files-photo/1/2/3/123Susan954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3351" y="1267968"/>
            <a:ext cx="2857500" cy="3810000"/>
          </a:xfrm>
          <a:prstGeom prst="rect">
            <a:avLst/>
          </a:prstGeom>
          <a:noFill/>
        </p:spPr>
      </p:pic>
      <p:pic>
        <p:nvPicPr>
          <p:cNvPr id="87048" name="Picture 8" descr="http://www5e.biglobe.ne.jp/~lycoris/camellia-1-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1535" y="3981368"/>
            <a:ext cx="4057015" cy="271946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118. </a:t>
            </a:r>
            <a:r>
              <a:rPr lang="en-US" dirty="0" err="1" smtClean="0"/>
              <a:t>Glauca</a:t>
            </a:r>
            <a:r>
              <a:rPr lang="en-US" dirty="0" smtClean="0"/>
              <a:t> / Blue Atlas Cedar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i="1" dirty="0" err="1" smtClean="0"/>
              <a:t>Cedrus</a:t>
            </a:r>
            <a:r>
              <a:rPr lang="en-US" i="1" dirty="0" smtClean="0"/>
              <a:t> </a:t>
            </a:r>
            <a:r>
              <a:rPr lang="en-US" i="1" dirty="0" err="1" smtClean="0"/>
              <a:t>atlantica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6018" name="Picture 2" descr="http://www.finegardening.com/CMS/uploadedImages/Images/Gardening/Plants/cedrusatlanticaglauca_mg_2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43" y="1403286"/>
            <a:ext cx="5267325" cy="5267326"/>
          </a:xfrm>
          <a:prstGeom prst="rect">
            <a:avLst/>
          </a:prstGeom>
          <a:noFill/>
        </p:spPr>
      </p:pic>
      <p:pic>
        <p:nvPicPr>
          <p:cNvPr id="86020" name="Picture 4" descr="http://i.ehow.com/images/a06/cl/dm/blue-atlas-cedar-tree-information-800x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4586" y="1648223"/>
            <a:ext cx="3310569" cy="2204450"/>
          </a:xfrm>
          <a:prstGeom prst="rect">
            <a:avLst/>
          </a:prstGeom>
          <a:noFill/>
        </p:spPr>
      </p:pic>
      <p:pic>
        <p:nvPicPr>
          <p:cNvPr id="86022" name="Picture 6" descr="http://www.treeandlawninfo.com/pics/blueatl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1520" y="4194048"/>
            <a:ext cx="3064256" cy="229819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96" y="274638"/>
            <a:ext cx="88616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101. Glossy </a:t>
            </a:r>
            <a:r>
              <a:rPr lang="en-US" dirty="0" err="1" smtClean="0"/>
              <a:t>Abelia</a:t>
            </a:r>
            <a:r>
              <a:rPr lang="en-US" dirty="0" smtClean="0"/>
              <a:t>  </a:t>
            </a:r>
            <a:r>
              <a:rPr lang="en-US" i="1" dirty="0" err="1" smtClean="0"/>
              <a:t>Abelia</a:t>
            </a:r>
            <a:r>
              <a:rPr lang="en-US" i="1" dirty="0" smtClean="0"/>
              <a:t> x </a:t>
            </a:r>
            <a:r>
              <a:rPr lang="en-US" i="1" dirty="0" err="1" smtClean="0"/>
              <a:t>grandiflora</a:t>
            </a:r>
            <a:endParaRPr lang="en-US" i="1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5" name="Picture 5" descr="http://www.hear.org/starr/images/images/plants/full/starr-070906-8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760" y="1719071"/>
            <a:ext cx="4324098" cy="3243073"/>
          </a:xfrm>
          <a:prstGeom prst="rect">
            <a:avLst/>
          </a:prstGeom>
          <a:noFill/>
        </p:spPr>
      </p:pic>
      <p:pic>
        <p:nvPicPr>
          <p:cNvPr id="51207" name="Picture 7" descr="http://www.hear.org/starr/images/images/plants/full/starr-070906-8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520" y="3425952"/>
            <a:ext cx="4031487" cy="302361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119. Redbud  </a:t>
            </a:r>
            <a:r>
              <a:rPr lang="en-US" i="1" dirty="0" err="1" smtClean="0"/>
              <a:t>Cercis</a:t>
            </a:r>
            <a:r>
              <a:rPr lang="en-US" i="1" dirty="0" smtClean="0"/>
              <a:t> </a:t>
            </a:r>
            <a:r>
              <a:rPr lang="en-US" i="1" dirty="0" err="1" smtClean="0"/>
              <a:t>canadensis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4994" name="Picture 2" descr="http://pics.davesgarden.com/pics/2001/08/12/mystic/b77d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398809"/>
            <a:ext cx="3584449" cy="2688337"/>
          </a:xfrm>
          <a:prstGeom prst="rect">
            <a:avLst/>
          </a:prstGeom>
          <a:noFill/>
        </p:spPr>
      </p:pic>
      <p:pic>
        <p:nvPicPr>
          <p:cNvPr id="84996" name="Picture 4" descr="http://www.meridian.k12.il.us/Middle%20School/student_work/james/Redbud_%20le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3335" y="2109216"/>
            <a:ext cx="3514725" cy="3810000"/>
          </a:xfrm>
          <a:prstGeom prst="rect">
            <a:avLst/>
          </a:prstGeom>
          <a:noFill/>
        </p:spPr>
      </p:pic>
      <p:pic>
        <p:nvPicPr>
          <p:cNvPr id="84998" name="Picture 6" descr="http://farm2.staticflickr.com/1290/1365970040_664d7476b4_z.jpg?zz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6993" y="4242816"/>
            <a:ext cx="2554113" cy="2414016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120. Japanese Flowering Quince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err="1" smtClean="0"/>
              <a:t>Chaenomeles</a:t>
            </a:r>
            <a:r>
              <a:rPr lang="en-US" i="1" dirty="0" smtClean="0"/>
              <a:t> </a:t>
            </a:r>
            <a:r>
              <a:rPr lang="en-US" i="1" dirty="0" err="1" smtClean="0"/>
              <a:t>speciosa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2" name="Picture 4" descr="http://healthyhomegardening.com/images/Thunder/leaves366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2084832"/>
            <a:ext cx="4762500" cy="3181350"/>
          </a:xfrm>
          <a:prstGeom prst="rect">
            <a:avLst/>
          </a:prstGeom>
          <a:noFill/>
        </p:spPr>
      </p:pic>
      <p:pic>
        <p:nvPicPr>
          <p:cNvPr id="83974" name="Picture 6" descr="http://gerrystreenursery.com/pics/Japanese-Dwarf-Flowering-Qui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680" y="1489138"/>
            <a:ext cx="3828288" cy="2542223"/>
          </a:xfrm>
          <a:prstGeom prst="rect">
            <a:avLst/>
          </a:prstGeom>
          <a:noFill/>
        </p:spPr>
      </p:pic>
      <p:pic>
        <p:nvPicPr>
          <p:cNvPr id="83976" name="Picture 8" descr="http://farm1.static.flickr.com/164/417926892_b1ff4fd0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9376" y="4125468"/>
            <a:ext cx="2311484" cy="257403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121. Shasta Daisy 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i="1" dirty="0" smtClean="0"/>
              <a:t>Chrysanthemum x </a:t>
            </a:r>
            <a:r>
              <a:rPr lang="en-US" i="1" dirty="0" err="1" smtClean="0"/>
              <a:t>superbum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 descr="http://aggie-horticulture.tamu.edu/wildseed/36/36.7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727" y="1979676"/>
            <a:ext cx="4038600" cy="3571875"/>
          </a:xfrm>
          <a:prstGeom prst="rect">
            <a:avLst/>
          </a:prstGeom>
          <a:noFill/>
        </p:spPr>
      </p:pic>
      <p:pic>
        <p:nvPicPr>
          <p:cNvPr id="82948" name="Picture 4" descr="http://www.daleypix.com/files/images/Shasta%20Daisy.filmstr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217" y="1463039"/>
            <a:ext cx="3841476" cy="2890139"/>
          </a:xfrm>
          <a:prstGeom prst="rect">
            <a:avLst/>
          </a:prstGeom>
          <a:noFill/>
        </p:spPr>
      </p:pic>
      <p:pic>
        <p:nvPicPr>
          <p:cNvPr id="82950" name="Picture 6" descr="http://img.diynetwork.com/DIY/2005/07/13/dgar203_ShastaDaisy_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4" y="4486656"/>
            <a:ext cx="2842895" cy="2144459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122. Flowering Dogwood  </a:t>
            </a:r>
            <a:r>
              <a:rPr lang="en-US" i="1" dirty="0" err="1" smtClean="0"/>
              <a:t>Cornus</a:t>
            </a:r>
            <a:r>
              <a:rPr lang="en-US" i="1" dirty="0" smtClean="0"/>
              <a:t> </a:t>
            </a:r>
            <a:r>
              <a:rPr lang="en-US" i="1" dirty="0" err="1" smtClean="0"/>
              <a:t>florida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22" name="Picture 2" descr="http://www.cas.vanderbilt.edu/bioimages/c/wcofl2-lf11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950" y="1440497"/>
            <a:ext cx="3270377" cy="4905567"/>
          </a:xfrm>
          <a:prstGeom prst="rect">
            <a:avLst/>
          </a:prstGeom>
          <a:noFill/>
        </p:spPr>
      </p:pic>
      <p:pic>
        <p:nvPicPr>
          <p:cNvPr id="81924" name="Picture 4" descr="http://www.qscaping.com/Images/Photos/F406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9386" y="1353312"/>
            <a:ext cx="4287750" cy="2847975"/>
          </a:xfrm>
          <a:prstGeom prst="rect">
            <a:avLst/>
          </a:prstGeom>
          <a:noFill/>
        </p:spPr>
      </p:pic>
      <p:pic>
        <p:nvPicPr>
          <p:cNvPr id="81926" name="Picture 6" descr="http://www.ibiblio.org/openkey/intkey/images/Cornus_florida_leaves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272" y="4389120"/>
            <a:ext cx="2920771" cy="219748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123. Bearberry Cotoneaster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smtClean="0"/>
              <a:t>Cotoneaster </a:t>
            </a:r>
            <a:r>
              <a:rPr lang="en-US" i="1" dirty="0" err="1" smtClean="0"/>
              <a:t>dammeri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http://www.forestfarm.com/images/products/1314/coda281v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3903" y="4535424"/>
            <a:ext cx="2820416" cy="2115312"/>
          </a:xfrm>
          <a:prstGeom prst="rect">
            <a:avLst/>
          </a:prstGeom>
          <a:noFill/>
        </p:spPr>
      </p:pic>
      <p:pic>
        <p:nvPicPr>
          <p:cNvPr id="80900" name="Picture 4" descr="http://lh3.ggpht.com/_rWksMjEBTQk/Sa1MtON5ksI/AAAAAAAAKP4/I7twrIZh8xg/leo-mic-Cotoneaster-dammeri-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071" y="1487741"/>
            <a:ext cx="3905250" cy="2924176"/>
          </a:xfrm>
          <a:prstGeom prst="rect">
            <a:avLst/>
          </a:prstGeom>
          <a:noFill/>
        </p:spPr>
      </p:pic>
      <p:pic>
        <p:nvPicPr>
          <p:cNvPr id="80902" name="Picture 6" descr="http://www.groundeffectsnursery.com/images/cotoneaster-damm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944" y="2133600"/>
            <a:ext cx="4516120" cy="338709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124. Spreading Cotoneaster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       </a:t>
            </a:r>
            <a:r>
              <a:rPr lang="en-US" i="1" dirty="0" smtClean="0"/>
              <a:t>Cotoneaster </a:t>
            </a:r>
            <a:r>
              <a:rPr lang="en-US" i="1" dirty="0" err="1" smtClean="0"/>
              <a:t>divaricatus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 descr="http://pics.davesgarden.com/pics/2010/02/03/JonnaSudenius/9cb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7615" y="1382934"/>
            <a:ext cx="4444111" cy="3333083"/>
          </a:xfrm>
          <a:prstGeom prst="rect">
            <a:avLst/>
          </a:prstGeom>
          <a:noFill/>
        </p:spPr>
      </p:pic>
      <p:pic>
        <p:nvPicPr>
          <p:cNvPr id="79876" name="Picture 4" descr="http://whatsinbloom.files.wordpress.com/2009/10/dscn5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496" y="2353056"/>
            <a:ext cx="4146126" cy="3109594"/>
          </a:xfrm>
          <a:prstGeom prst="rect">
            <a:avLst/>
          </a:prstGeom>
          <a:noFill/>
        </p:spPr>
      </p:pic>
      <p:pic>
        <p:nvPicPr>
          <p:cNvPr id="79878" name="Picture 6" descr="http://sales.mckaynursery.com/images/Divaricat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3186" y="4791456"/>
            <a:ext cx="2865412" cy="187147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125. Washington Hawthorn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       </a:t>
            </a:r>
            <a:r>
              <a:rPr lang="en-US" i="1" dirty="0" err="1" smtClean="0"/>
              <a:t>Crataegus</a:t>
            </a:r>
            <a:r>
              <a:rPr lang="en-US" i="1" dirty="0" smtClean="0"/>
              <a:t> </a:t>
            </a:r>
            <a:r>
              <a:rPr lang="en-US" i="1" dirty="0" err="1" smtClean="0"/>
              <a:t>phaenopyrum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www.degroot-inc.com/images/WashingtonHawthor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11" y="1486217"/>
            <a:ext cx="3762375" cy="4914901"/>
          </a:xfrm>
          <a:prstGeom prst="rect">
            <a:avLst/>
          </a:prstGeom>
          <a:noFill/>
        </p:spPr>
      </p:pic>
      <p:pic>
        <p:nvPicPr>
          <p:cNvPr id="78852" name="Picture 4" descr="http://www.meridian.k12.il.us/middle%20school/student_work/Nick_native_trees/Washington_Hawthorn_Fru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6743" y="1426464"/>
            <a:ext cx="2455164" cy="3273552"/>
          </a:xfrm>
          <a:prstGeom prst="rect">
            <a:avLst/>
          </a:prstGeom>
          <a:noFill/>
        </p:spPr>
      </p:pic>
      <p:pic>
        <p:nvPicPr>
          <p:cNvPr id="78854" name="Picture 6" descr="http://www.illinoiswildflowers.info/trees/photos/wash_thor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0652" y="3718560"/>
            <a:ext cx="2244852" cy="299313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126. </a:t>
            </a:r>
            <a:r>
              <a:rPr lang="en-US" dirty="0" err="1" smtClean="0"/>
              <a:t>Bermudagrass</a:t>
            </a:r>
            <a:r>
              <a:rPr lang="en-US" dirty="0" smtClean="0"/>
              <a:t>  </a:t>
            </a:r>
            <a:r>
              <a:rPr lang="en-US" i="1" dirty="0" err="1" smtClean="0"/>
              <a:t>Cynodon</a:t>
            </a:r>
            <a:r>
              <a:rPr lang="en-US" i="1" dirty="0" smtClean="0"/>
              <a:t> </a:t>
            </a:r>
            <a:r>
              <a:rPr lang="en-US" i="1" dirty="0" err="1" smtClean="0"/>
              <a:t>dactylon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7826" name="Picture 2" descr="http://www.theequinest.com/images/bermuda-gras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67" y="2088515"/>
            <a:ext cx="4762500" cy="3143250"/>
          </a:xfrm>
          <a:prstGeom prst="rect">
            <a:avLst/>
          </a:prstGeom>
          <a:noFill/>
        </p:spPr>
      </p:pic>
      <p:pic>
        <p:nvPicPr>
          <p:cNvPr id="77828" name="Picture 4" descr="http://msuturfweeds.net/images/galleries/bermuda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460" y="1292352"/>
            <a:ext cx="3744468" cy="2808351"/>
          </a:xfrm>
          <a:prstGeom prst="rect">
            <a:avLst/>
          </a:prstGeom>
          <a:noFill/>
        </p:spPr>
      </p:pic>
      <p:pic>
        <p:nvPicPr>
          <p:cNvPr id="77830" name="Picture 6" descr="http://www.noble.org/ag/plantofmonth/Bermudagrass/bermudagras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3792" y="4172324"/>
            <a:ext cx="3730752" cy="2478411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127. Spotted Dumb Cane 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         </a:t>
            </a:r>
            <a:r>
              <a:rPr lang="en-US" i="1" dirty="0" smtClean="0"/>
              <a:t>Dieffenbachia </a:t>
            </a:r>
            <a:r>
              <a:rPr lang="en-US" i="1" dirty="0" err="1" smtClean="0"/>
              <a:t>maculata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 descr="http://www.aspca.org/~/media/Files/pet-care/poison-control/plants/large-images/exotica.ash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727" y="1623377"/>
            <a:ext cx="3667125" cy="4114801"/>
          </a:xfrm>
          <a:prstGeom prst="rect">
            <a:avLst/>
          </a:prstGeom>
          <a:noFill/>
        </p:spPr>
      </p:pic>
      <p:pic>
        <p:nvPicPr>
          <p:cNvPr id="93188" name="Picture 4" descr="http://s4.hubimg.com/u/4207427_f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5511" y="1553908"/>
            <a:ext cx="4724400" cy="4724401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128. </a:t>
            </a:r>
            <a:r>
              <a:rPr lang="en-US" dirty="0" err="1" smtClean="0"/>
              <a:t>Warneckii</a:t>
            </a:r>
            <a:r>
              <a:rPr lang="en-US" dirty="0" smtClean="0"/>
              <a:t> / Striped Dracaena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           </a:t>
            </a:r>
            <a:r>
              <a:rPr lang="en-US" i="1" dirty="0" smtClean="0"/>
              <a:t>Dracaena </a:t>
            </a:r>
            <a:r>
              <a:rPr lang="en-US" i="1" dirty="0" err="1" smtClean="0"/>
              <a:t>deremensis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 descr="http://cookislands.bishopmuseum.org/MM/MX1-4/4Q456b_Drac-dere_HAW_GM1_M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304544"/>
            <a:ext cx="4407408" cy="2938272"/>
          </a:xfrm>
          <a:prstGeom prst="rect">
            <a:avLst/>
          </a:prstGeom>
          <a:noFill/>
        </p:spPr>
      </p:pic>
      <p:pic>
        <p:nvPicPr>
          <p:cNvPr id="92164" name="Picture 4" descr="http://www.krika.com/Tropical%20Garden/Tropical%20D/Dracaena-deremensis-Gold-Sta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040" y="4352544"/>
            <a:ext cx="3106972" cy="2333054"/>
          </a:xfrm>
          <a:prstGeom prst="rect">
            <a:avLst/>
          </a:prstGeom>
          <a:noFill/>
        </p:spPr>
      </p:pic>
      <p:pic>
        <p:nvPicPr>
          <p:cNvPr id="92166" name="Picture 6" descr="Dracaena deremensis 'Warneckei'--Striped Draca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5576" y="2316480"/>
            <a:ext cx="4198967" cy="3149226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102. White Fir  </a:t>
            </a:r>
            <a:r>
              <a:rPr lang="en-US" i="1" dirty="0" err="1" smtClean="0"/>
              <a:t>Abies</a:t>
            </a:r>
            <a:r>
              <a:rPr lang="en-US" i="1" dirty="0" smtClean="0"/>
              <a:t> </a:t>
            </a:r>
            <a:r>
              <a:rPr lang="en-US" i="1" dirty="0" err="1" smtClean="0"/>
              <a:t>concolor</a:t>
            </a:r>
            <a:endParaRPr lang="en-US" i="1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3" name="Picture 5" descr="http://www.treeplantflowerid.com/documents/White_Fir_Need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04" y="1255776"/>
            <a:ext cx="4926414" cy="3694810"/>
          </a:xfrm>
          <a:prstGeom prst="rect">
            <a:avLst/>
          </a:prstGeom>
          <a:noFill/>
        </p:spPr>
      </p:pic>
      <p:pic>
        <p:nvPicPr>
          <p:cNvPr id="53255" name="Picture 7" descr="http://www.cauldronsandcrockpots.com/wp-content/uploads/2011/12/IMG_3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0280" y="4218432"/>
            <a:ext cx="3634263" cy="2422843"/>
          </a:xfrm>
          <a:prstGeom prst="rect">
            <a:avLst/>
          </a:prstGeom>
          <a:noFill/>
        </p:spPr>
      </p:pic>
      <p:pic>
        <p:nvPicPr>
          <p:cNvPr id="53257" name="Picture 9" descr="http://www.treeplantflowerid.com/documents/Trees/Pineaceae/White_F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4496" y="1154614"/>
            <a:ext cx="2157984" cy="288252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129. </a:t>
            </a:r>
            <a:r>
              <a:rPr lang="en-US" dirty="0" err="1" smtClean="0"/>
              <a:t>Massangeana</a:t>
            </a:r>
            <a:r>
              <a:rPr lang="en-US" dirty="0" smtClean="0"/>
              <a:t> / Corn Plant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                </a:t>
            </a:r>
            <a:r>
              <a:rPr lang="en-US" i="1" dirty="0" err="1" smtClean="0"/>
              <a:t>Draceana</a:t>
            </a:r>
            <a:r>
              <a:rPr lang="en-US" i="1" dirty="0" smtClean="0"/>
              <a:t> </a:t>
            </a:r>
            <a:r>
              <a:rPr lang="en-US" i="1" dirty="0" err="1" smtClean="0"/>
              <a:t>fragens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 descr="http://www.ontariocorn.org/research/images/corn%20plant-transparent%20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34" y="1770316"/>
            <a:ext cx="4792780" cy="4118420"/>
          </a:xfrm>
          <a:prstGeom prst="rect">
            <a:avLst/>
          </a:prstGeom>
          <a:noFill/>
        </p:spPr>
      </p:pic>
      <p:pic>
        <p:nvPicPr>
          <p:cNvPr id="91140" name="Picture 4" descr="http://fhs-bio-wiki.pbworks.com/w/page/12145744/f/co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2154" y="1415478"/>
            <a:ext cx="3943350" cy="526732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130. Purple Coneflower 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	      </a:t>
            </a:r>
            <a:r>
              <a:rPr lang="en-US" i="1" dirty="0" err="1" smtClean="0"/>
              <a:t>Echinecea</a:t>
            </a:r>
            <a:r>
              <a:rPr lang="en-US" i="1" dirty="0" smtClean="0"/>
              <a:t> </a:t>
            </a:r>
            <a:r>
              <a:rPr lang="en-US" i="1" dirty="0" err="1" smtClean="0"/>
              <a:t>purpurea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 descr="http://www.folksbutterflyfarm.com/plants/images/purplec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83" y="1877567"/>
            <a:ext cx="5202767" cy="3902075"/>
          </a:xfrm>
          <a:prstGeom prst="rect">
            <a:avLst/>
          </a:prstGeom>
          <a:noFill/>
        </p:spPr>
      </p:pic>
      <p:pic>
        <p:nvPicPr>
          <p:cNvPr id="90116" name="Picture 4" descr="http://www.forestscene.com/Flowers/Purple-ConeFl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040" y="1475232"/>
            <a:ext cx="3349582" cy="2512186"/>
          </a:xfrm>
          <a:prstGeom prst="rect">
            <a:avLst/>
          </a:prstGeom>
          <a:noFill/>
        </p:spPr>
      </p:pic>
      <p:pic>
        <p:nvPicPr>
          <p:cNvPr id="90118" name="Picture 6" descr="http://www.digital-images.net/Images/Flowers_Select/PurpleConeflowers_HS8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809" y="4255008"/>
            <a:ext cx="3232619" cy="2140839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131. </a:t>
            </a:r>
            <a:r>
              <a:rPr lang="en-US" dirty="0" err="1" smtClean="0"/>
              <a:t>Pothos</a:t>
            </a:r>
            <a:r>
              <a:rPr lang="en-US" dirty="0" smtClean="0"/>
              <a:t>  </a:t>
            </a:r>
            <a:r>
              <a:rPr lang="en-US" i="1" dirty="0" err="1" smtClean="0"/>
              <a:t>Epipremnum</a:t>
            </a:r>
            <a:r>
              <a:rPr lang="en-US" i="1" dirty="0" smtClean="0"/>
              <a:t> spp.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 descr="http://0.tqn.com/d/houseplants/1/0/Z/-/-/-/Poth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67" y="1293558"/>
            <a:ext cx="5248275" cy="5267326"/>
          </a:xfrm>
          <a:prstGeom prst="rect">
            <a:avLst/>
          </a:prstGeom>
          <a:noFill/>
        </p:spPr>
      </p:pic>
      <p:pic>
        <p:nvPicPr>
          <p:cNvPr id="89092" name="Picture 4" descr="https://files.nyu.edu/klc347/public/potho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899" y="1731264"/>
            <a:ext cx="3186673" cy="4256596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103. Japanese Maple  </a:t>
            </a:r>
            <a:r>
              <a:rPr lang="en-US" i="1" dirty="0" smtClean="0"/>
              <a:t>Acer </a:t>
            </a:r>
            <a:r>
              <a:rPr lang="en-US" i="1" dirty="0" err="1" smtClean="0"/>
              <a:t>palmatum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6498" name="Picture 2" descr="http://www.emacke.com/Backrounds/images/japma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55" y="1252505"/>
            <a:ext cx="4703191" cy="3527393"/>
          </a:xfrm>
          <a:prstGeom prst="rect">
            <a:avLst/>
          </a:prstGeom>
          <a:noFill/>
        </p:spPr>
      </p:pic>
      <p:pic>
        <p:nvPicPr>
          <p:cNvPr id="106500" name="Picture 4" descr="http://fc07.deviantart.net/fs70/i/2010/305/a/d/japanese_maple_leaf_by_muffet1-d31yiu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4583" y="1402080"/>
            <a:ext cx="2170175" cy="2170176"/>
          </a:xfrm>
          <a:prstGeom prst="rect">
            <a:avLst/>
          </a:prstGeom>
          <a:noFill/>
        </p:spPr>
      </p:pic>
      <p:pic>
        <p:nvPicPr>
          <p:cNvPr id="106502" name="Picture 6" descr="http://upload.wikimedia.org/wikipedia/commons/3/34/Japanese_Maple_Foli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175" y="3842671"/>
            <a:ext cx="3483991" cy="261299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104. Norway Maple  </a:t>
            </a:r>
            <a:r>
              <a:rPr lang="en-US" i="1" dirty="0" smtClean="0"/>
              <a:t>Acer </a:t>
            </a:r>
            <a:r>
              <a:rPr lang="en-US" i="1" dirty="0" err="1" smtClean="0"/>
              <a:t>platanoides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 descr="http://www.cas.vanderbilt.edu/bioimages/biohires/a/hacpl--lf38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3751" y="1342326"/>
            <a:ext cx="3505200" cy="5267326"/>
          </a:xfrm>
          <a:prstGeom prst="rect">
            <a:avLst/>
          </a:prstGeom>
          <a:noFill/>
        </p:spPr>
      </p:pic>
      <p:pic>
        <p:nvPicPr>
          <p:cNvPr id="105478" name="Picture 6" descr="http://upload.wikimedia.org/wikipedia/commons/e/e9/Acer_platanoides_Norway_Maple_5.29.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301" y="2145792"/>
            <a:ext cx="4657649" cy="34859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105. Red Maple  </a:t>
            </a:r>
            <a:r>
              <a:rPr lang="en-US" i="1" dirty="0" smtClean="0"/>
              <a:t>Acer </a:t>
            </a:r>
            <a:r>
              <a:rPr lang="en-US" i="1" dirty="0" err="1"/>
              <a:t>r</a:t>
            </a:r>
            <a:r>
              <a:rPr lang="en-US" i="1" dirty="0" err="1" smtClean="0"/>
              <a:t>ubrum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4450" name="Picture 2" descr="http://www.colby-sawyer.edu/images/image_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55" y="1411330"/>
            <a:ext cx="4955413" cy="3303609"/>
          </a:xfrm>
          <a:prstGeom prst="rect">
            <a:avLst/>
          </a:prstGeom>
          <a:noFill/>
        </p:spPr>
      </p:pic>
      <p:pic>
        <p:nvPicPr>
          <p:cNvPr id="104452" name="Picture 4" descr="http://treegrowersdiary.com/sitebuildercontent/sitebuilderpictures/RedSunsetleaf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361559" y="3331146"/>
            <a:ext cx="3429000" cy="3276601"/>
          </a:xfrm>
          <a:prstGeom prst="rect">
            <a:avLst/>
          </a:prstGeom>
          <a:noFill/>
        </p:spPr>
      </p:pic>
      <p:pic>
        <p:nvPicPr>
          <p:cNvPr id="104454" name="Picture 6" descr="http://www.waterfordvillage.org/graphics/nature/red-maple-le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3120" y="1183846"/>
            <a:ext cx="2577210" cy="19274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106. Sugar Maple  </a:t>
            </a:r>
            <a:r>
              <a:rPr lang="en-US" i="1" dirty="0" smtClean="0"/>
              <a:t>Acer </a:t>
            </a:r>
            <a:r>
              <a:rPr lang="en-US" i="1" dirty="0" err="1" smtClean="0"/>
              <a:t>saccharum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 descr="http://www.duke.edu/~cwcook/trees/acsa60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071" y="1278064"/>
            <a:ext cx="4286250" cy="3219451"/>
          </a:xfrm>
          <a:prstGeom prst="rect">
            <a:avLst/>
          </a:prstGeom>
          <a:noFill/>
        </p:spPr>
      </p:pic>
      <p:pic>
        <p:nvPicPr>
          <p:cNvPr id="103428" name="Picture 4" descr="http://www.personal.psu.edu/peb3/plant_web/Aceraceae/Sugar_Maple_03a_Le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2669" y="3846353"/>
            <a:ext cx="3796074" cy="2847055"/>
          </a:xfrm>
          <a:prstGeom prst="rect">
            <a:avLst/>
          </a:prstGeom>
          <a:noFill/>
        </p:spPr>
      </p:pic>
      <p:pic>
        <p:nvPicPr>
          <p:cNvPr id="103430" name="Picture 6" descr="http://www.nps.gov/indu/images/20080719130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7359" y="1453038"/>
            <a:ext cx="2752471" cy="20643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107. Carpet Bugle  </a:t>
            </a:r>
            <a:r>
              <a:rPr lang="en-US" i="1" dirty="0" err="1" smtClean="0"/>
              <a:t>Ajuga</a:t>
            </a:r>
            <a:r>
              <a:rPr lang="en-US" i="1" dirty="0" smtClean="0"/>
              <a:t> </a:t>
            </a:r>
            <a:r>
              <a:rPr lang="en-US" i="1" dirty="0" err="1"/>
              <a:t>r</a:t>
            </a:r>
            <a:r>
              <a:rPr lang="en-US" i="1" dirty="0" err="1" smtClean="0"/>
              <a:t>eptans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 descr="http://allthingsplants.com/pics/2011-09-18/bonitin/461a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759" y="1269174"/>
            <a:ext cx="3943350" cy="5267326"/>
          </a:xfrm>
          <a:prstGeom prst="rect">
            <a:avLst/>
          </a:prstGeom>
          <a:noFill/>
        </p:spPr>
      </p:pic>
      <p:pic>
        <p:nvPicPr>
          <p:cNvPr id="102404" name="Picture 4" descr="http://images.cdn.fotopedia.com/flickr-3229057211-h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575" y="1269174"/>
            <a:ext cx="3943350" cy="526732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108. Snapdragon  </a:t>
            </a:r>
            <a:r>
              <a:rPr lang="en-US" i="1" dirty="0" smtClean="0"/>
              <a:t>Antirrhinum </a:t>
            </a:r>
            <a:r>
              <a:rPr lang="en-US" i="1" dirty="0" err="1" smtClean="0"/>
              <a:t>majus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1378" name="Picture 2" descr="http://i228.photobucket.com/albums/ee119/longhornlawns/snapdrag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43" y="1317942"/>
            <a:ext cx="5229225" cy="5267326"/>
          </a:xfrm>
          <a:prstGeom prst="rect">
            <a:avLst/>
          </a:prstGeom>
          <a:noFill/>
        </p:spPr>
      </p:pic>
      <p:pic>
        <p:nvPicPr>
          <p:cNvPr id="101380" name="Picture 4" descr="https://encrypted-tbn3.google.com/images?q=tbn:ANd9GcS4QKrv1FhytKVr4TyK_IiOBi96qDuw02I_DylLKgAlz-7KLp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3340" y="1354328"/>
            <a:ext cx="1847850" cy="2466975"/>
          </a:xfrm>
          <a:prstGeom prst="rect">
            <a:avLst/>
          </a:prstGeom>
          <a:noFill/>
        </p:spPr>
      </p:pic>
      <p:pic>
        <p:nvPicPr>
          <p:cNvPr id="101382" name="Picture 6" descr="https://encrypted-tbn3.google.com/images?q=tbn:ANd9GcSb29qiDi-9PZLyNqdDP_zYwQPBQZeOYxg5Gd_No6R6md2z-Ehg0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9916" y="4134104"/>
            <a:ext cx="1847850" cy="246697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ind_5302_slide">
  <a:themeElements>
    <a:clrScheme name="Office Theme 2">
      <a:dk1>
        <a:srgbClr val="000000"/>
      </a:dk1>
      <a:lt1>
        <a:srgbClr val="FFFFFF"/>
      </a:lt1>
      <a:dk2>
        <a:srgbClr val="003300"/>
      </a:dk2>
      <a:lt2>
        <a:srgbClr val="FFFFFF"/>
      </a:lt2>
      <a:accent1>
        <a:srgbClr val="ABD921"/>
      </a:accent1>
      <a:accent2>
        <a:srgbClr val="31C6F7"/>
      </a:accent2>
      <a:accent3>
        <a:srgbClr val="AAADAA"/>
      </a:accent3>
      <a:accent4>
        <a:srgbClr val="DADADA"/>
      </a:accent4>
      <a:accent5>
        <a:srgbClr val="D2E9AB"/>
      </a:accent5>
      <a:accent6>
        <a:srgbClr val="2BB3E0"/>
      </a:accent6>
      <a:hlink>
        <a:srgbClr val="75E075"/>
      </a:hlink>
      <a:folHlink>
        <a:srgbClr val="99C4FF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41D941"/>
        </a:accent1>
        <a:accent2>
          <a:srgbClr val="2ADB7A"/>
        </a:accent2>
        <a:accent3>
          <a:srgbClr val="AAADAA"/>
        </a:accent3>
        <a:accent4>
          <a:srgbClr val="DADADA"/>
        </a:accent4>
        <a:accent5>
          <a:srgbClr val="B0E9B0"/>
        </a:accent5>
        <a:accent6>
          <a:srgbClr val="25C66E"/>
        </a:accent6>
        <a:hlink>
          <a:srgbClr val="7EE689"/>
        </a:hlink>
        <a:folHlink>
          <a:srgbClr val="6FED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ABD921"/>
        </a:accent1>
        <a:accent2>
          <a:srgbClr val="31C6F7"/>
        </a:accent2>
        <a:accent3>
          <a:srgbClr val="AAADAA"/>
        </a:accent3>
        <a:accent4>
          <a:srgbClr val="DADADA"/>
        </a:accent4>
        <a:accent5>
          <a:srgbClr val="D2E9AB"/>
        </a:accent5>
        <a:accent6>
          <a:srgbClr val="2BB3E0"/>
        </a:accent6>
        <a:hlink>
          <a:srgbClr val="75E075"/>
        </a:hlink>
        <a:folHlink>
          <a:srgbClr val="99C4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F7A1D3"/>
        </a:accent1>
        <a:accent2>
          <a:srgbClr val="6CD96C"/>
        </a:accent2>
        <a:accent3>
          <a:srgbClr val="AAADAA"/>
        </a:accent3>
        <a:accent4>
          <a:srgbClr val="DADADA"/>
        </a:accent4>
        <a:accent5>
          <a:srgbClr val="FACDE6"/>
        </a:accent5>
        <a:accent6>
          <a:srgbClr val="61C461"/>
        </a:accent6>
        <a:hlink>
          <a:srgbClr val="E6B2FF"/>
        </a:hlink>
        <a:folHlink>
          <a:srgbClr val="FFC2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EDC72F"/>
        </a:accent1>
        <a:accent2>
          <a:srgbClr val="C8BDFF"/>
        </a:accent2>
        <a:accent3>
          <a:srgbClr val="AAADAA"/>
        </a:accent3>
        <a:accent4>
          <a:srgbClr val="DADADA"/>
        </a:accent4>
        <a:accent5>
          <a:srgbClr val="F4E0AD"/>
        </a:accent5>
        <a:accent6>
          <a:srgbClr val="B5ABE7"/>
        </a:accent6>
        <a:hlink>
          <a:srgbClr val="75E075"/>
        </a:hlink>
        <a:folHlink>
          <a:srgbClr val="F7BA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41D941"/>
        </a:accent1>
        <a:accent2>
          <a:srgbClr val="2ADB7A"/>
        </a:accent2>
        <a:accent3>
          <a:srgbClr val="FFFFFF"/>
        </a:accent3>
        <a:accent4>
          <a:srgbClr val="000000"/>
        </a:accent4>
        <a:accent5>
          <a:srgbClr val="B0E9B0"/>
        </a:accent5>
        <a:accent6>
          <a:srgbClr val="25C66E"/>
        </a:accent6>
        <a:hlink>
          <a:srgbClr val="7EE689"/>
        </a:hlink>
        <a:folHlink>
          <a:srgbClr val="6FEDB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BD921"/>
        </a:accent1>
        <a:accent2>
          <a:srgbClr val="31C6F7"/>
        </a:accent2>
        <a:accent3>
          <a:srgbClr val="FFFFFF"/>
        </a:accent3>
        <a:accent4>
          <a:srgbClr val="000000"/>
        </a:accent4>
        <a:accent5>
          <a:srgbClr val="D2E9AB"/>
        </a:accent5>
        <a:accent6>
          <a:srgbClr val="2BB3E0"/>
        </a:accent6>
        <a:hlink>
          <a:srgbClr val="75E075"/>
        </a:hlink>
        <a:folHlink>
          <a:srgbClr val="99C4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A1D3"/>
        </a:accent1>
        <a:accent2>
          <a:srgbClr val="6CD96C"/>
        </a:accent2>
        <a:accent3>
          <a:srgbClr val="FFFFFF"/>
        </a:accent3>
        <a:accent4>
          <a:srgbClr val="000000"/>
        </a:accent4>
        <a:accent5>
          <a:srgbClr val="FACDE6"/>
        </a:accent5>
        <a:accent6>
          <a:srgbClr val="61C461"/>
        </a:accent6>
        <a:hlink>
          <a:srgbClr val="E6B2FF"/>
        </a:hlink>
        <a:folHlink>
          <a:srgbClr val="FFC2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DC72F"/>
        </a:accent1>
        <a:accent2>
          <a:srgbClr val="C8BDFF"/>
        </a:accent2>
        <a:accent3>
          <a:srgbClr val="FFFFFF"/>
        </a:accent3>
        <a:accent4>
          <a:srgbClr val="000000"/>
        </a:accent4>
        <a:accent5>
          <a:srgbClr val="F4E0AD"/>
        </a:accent5>
        <a:accent6>
          <a:srgbClr val="B5ABE7"/>
        </a:accent6>
        <a:hlink>
          <a:srgbClr val="75E075"/>
        </a:hlink>
        <a:folHlink>
          <a:srgbClr val="F7BA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3300"/>
      </a:dk2>
      <a:lt2>
        <a:srgbClr val="FFFFFF"/>
      </a:lt2>
      <a:accent1>
        <a:srgbClr val="ABD921"/>
      </a:accent1>
      <a:accent2>
        <a:srgbClr val="31C6F7"/>
      </a:accent2>
      <a:accent3>
        <a:srgbClr val="AAADAA"/>
      </a:accent3>
      <a:accent4>
        <a:srgbClr val="DADADA"/>
      </a:accent4>
      <a:accent5>
        <a:srgbClr val="D2E9AB"/>
      </a:accent5>
      <a:accent6>
        <a:srgbClr val="2BB3E0"/>
      </a:accent6>
      <a:hlink>
        <a:srgbClr val="75E075"/>
      </a:hlink>
      <a:folHlink>
        <a:srgbClr val="99C4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41D941"/>
        </a:accent1>
        <a:accent2>
          <a:srgbClr val="2ADB7A"/>
        </a:accent2>
        <a:accent3>
          <a:srgbClr val="AAADAA"/>
        </a:accent3>
        <a:accent4>
          <a:srgbClr val="DADADA"/>
        </a:accent4>
        <a:accent5>
          <a:srgbClr val="B0E9B0"/>
        </a:accent5>
        <a:accent6>
          <a:srgbClr val="25C66E"/>
        </a:accent6>
        <a:hlink>
          <a:srgbClr val="7EE689"/>
        </a:hlink>
        <a:folHlink>
          <a:srgbClr val="6FED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ABD921"/>
        </a:accent1>
        <a:accent2>
          <a:srgbClr val="31C6F7"/>
        </a:accent2>
        <a:accent3>
          <a:srgbClr val="AAADAA"/>
        </a:accent3>
        <a:accent4>
          <a:srgbClr val="DADADA"/>
        </a:accent4>
        <a:accent5>
          <a:srgbClr val="D2E9AB"/>
        </a:accent5>
        <a:accent6>
          <a:srgbClr val="2BB3E0"/>
        </a:accent6>
        <a:hlink>
          <a:srgbClr val="75E075"/>
        </a:hlink>
        <a:folHlink>
          <a:srgbClr val="99C4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F7A1D3"/>
        </a:accent1>
        <a:accent2>
          <a:srgbClr val="6CD96C"/>
        </a:accent2>
        <a:accent3>
          <a:srgbClr val="AAADAA"/>
        </a:accent3>
        <a:accent4>
          <a:srgbClr val="DADADA"/>
        </a:accent4>
        <a:accent5>
          <a:srgbClr val="FACDE6"/>
        </a:accent5>
        <a:accent6>
          <a:srgbClr val="61C461"/>
        </a:accent6>
        <a:hlink>
          <a:srgbClr val="E6B2FF"/>
        </a:hlink>
        <a:folHlink>
          <a:srgbClr val="FFC2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3300"/>
        </a:dk2>
        <a:lt2>
          <a:srgbClr val="FFFFFF"/>
        </a:lt2>
        <a:accent1>
          <a:srgbClr val="EDC72F"/>
        </a:accent1>
        <a:accent2>
          <a:srgbClr val="C8BDFF"/>
        </a:accent2>
        <a:accent3>
          <a:srgbClr val="AAADAA"/>
        </a:accent3>
        <a:accent4>
          <a:srgbClr val="DADADA"/>
        </a:accent4>
        <a:accent5>
          <a:srgbClr val="F4E0AD"/>
        </a:accent5>
        <a:accent6>
          <a:srgbClr val="B5ABE7"/>
        </a:accent6>
        <a:hlink>
          <a:srgbClr val="75E075"/>
        </a:hlink>
        <a:folHlink>
          <a:srgbClr val="F7BA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41D941"/>
        </a:accent1>
        <a:accent2>
          <a:srgbClr val="2ADB7A"/>
        </a:accent2>
        <a:accent3>
          <a:srgbClr val="FFFFFF"/>
        </a:accent3>
        <a:accent4>
          <a:srgbClr val="000000"/>
        </a:accent4>
        <a:accent5>
          <a:srgbClr val="B0E9B0"/>
        </a:accent5>
        <a:accent6>
          <a:srgbClr val="25C66E"/>
        </a:accent6>
        <a:hlink>
          <a:srgbClr val="7EE689"/>
        </a:hlink>
        <a:folHlink>
          <a:srgbClr val="6FEDB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ABD921"/>
        </a:accent1>
        <a:accent2>
          <a:srgbClr val="31C6F7"/>
        </a:accent2>
        <a:accent3>
          <a:srgbClr val="FFFFFF"/>
        </a:accent3>
        <a:accent4>
          <a:srgbClr val="000000"/>
        </a:accent4>
        <a:accent5>
          <a:srgbClr val="D2E9AB"/>
        </a:accent5>
        <a:accent6>
          <a:srgbClr val="2BB3E0"/>
        </a:accent6>
        <a:hlink>
          <a:srgbClr val="75E075"/>
        </a:hlink>
        <a:folHlink>
          <a:srgbClr val="99C4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A1D3"/>
        </a:accent1>
        <a:accent2>
          <a:srgbClr val="6CD96C"/>
        </a:accent2>
        <a:accent3>
          <a:srgbClr val="FFFFFF"/>
        </a:accent3>
        <a:accent4>
          <a:srgbClr val="000000"/>
        </a:accent4>
        <a:accent5>
          <a:srgbClr val="FACDE6"/>
        </a:accent5>
        <a:accent6>
          <a:srgbClr val="61C461"/>
        </a:accent6>
        <a:hlink>
          <a:srgbClr val="E6B2FF"/>
        </a:hlink>
        <a:folHlink>
          <a:srgbClr val="FFC2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DC72F"/>
        </a:accent1>
        <a:accent2>
          <a:srgbClr val="C8BDFF"/>
        </a:accent2>
        <a:accent3>
          <a:srgbClr val="FFFFFF"/>
        </a:accent3>
        <a:accent4>
          <a:srgbClr val="000000"/>
        </a:accent4>
        <a:accent5>
          <a:srgbClr val="F4E0AD"/>
        </a:accent5>
        <a:accent6>
          <a:srgbClr val="B5ABE7"/>
        </a:accent6>
        <a:hlink>
          <a:srgbClr val="75E075"/>
        </a:hlink>
        <a:folHlink>
          <a:srgbClr val="F7BA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ind_5302_slide</Template>
  <TotalTime>284</TotalTime>
  <Words>176</Words>
  <Application>Microsoft Office PowerPoint</Application>
  <PresentationFormat>On-screen Show (4:3)</PresentationFormat>
  <Paragraphs>34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ind_5302_slide</vt:lpstr>
      <vt:lpstr>1_Default Design</vt:lpstr>
      <vt:lpstr>Trek</vt:lpstr>
      <vt:lpstr>FFA Nursery / Landscape</vt:lpstr>
      <vt:lpstr>101. Glossy Abelia  Abelia x grandiflora</vt:lpstr>
      <vt:lpstr>102. White Fir  Abies concolor</vt:lpstr>
      <vt:lpstr>103. Japanese Maple  Acer palmatum</vt:lpstr>
      <vt:lpstr>104. Norway Maple  Acer platanoides</vt:lpstr>
      <vt:lpstr>105. Red Maple  Acer rubrum</vt:lpstr>
      <vt:lpstr>106. Sugar Maple  Acer saccharum</vt:lpstr>
      <vt:lpstr>107. Carpet Bugle  Ajuga reptans</vt:lpstr>
      <vt:lpstr>108. Snapdragon  Antirrhinum majus</vt:lpstr>
      <vt:lpstr>109. Columbine  Aquilegia x hybrida</vt:lpstr>
      <vt:lpstr>110. Downy Serviceberry       Amelanchier arborea</vt:lpstr>
      <vt:lpstr>111. Astilbe  Astilbe hybrid</vt:lpstr>
      <vt:lpstr>112. Wax Begonia          Begonia semperflorens-cultorum</vt:lpstr>
      <vt:lpstr>113. Mentor Barberry       Berberis x mentorensis</vt:lpstr>
      <vt:lpstr>114. River Birch  Betula nigra</vt:lpstr>
      <vt:lpstr>115. Scheffler (Octopus Tree)     Brassaia actinophylla</vt:lpstr>
      <vt:lpstr>116. Littleleaf Boxwood        Buxus microphylla</vt:lpstr>
      <vt:lpstr>117. Common Camellia  Camellia japonica</vt:lpstr>
      <vt:lpstr>118. Glauca / Blue Atlas Cedar      Cedrus atlantica</vt:lpstr>
      <vt:lpstr>119. Redbud  Cercis canadensis</vt:lpstr>
      <vt:lpstr>120. Japanese Flowering Quince     Chaenomeles speciosa</vt:lpstr>
      <vt:lpstr>121. Shasta Daisy      Chrysanthemum x superbum</vt:lpstr>
      <vt:lpstr>122. Flowering Dogwood  Cornus florida</vt:lpstr>
      <vt:lpstr>123. Bearberry Cotoneaster     Cotoneaster dammeri</vt:lpstr>
      <vt:lpstr>124. Spreading Cotoneaster           Cotoneaster divaricatus</vt:lpstr>
      <vt:lpstr>125. Washington Hawthorn           Crataegus phaenopyrum</vt:lpstr>
      <vt:lpstr>126. Bermudagrass  Cynodon dactylon</vt:lpstr>
      <vt:lpstr>127. Spotted Dumb Cane               Dieffenbachia maculata</vt:lpstr>
      <vt:lpstr>128. Warneckii / Striped Dracaena               Dracaena deremensis</vt:lpstr>
      <vt:lpstr>129. Massangeana / Corn Plant                    Draceana fragens</vt:lpstr>
      <vt:lpstr>130. Purple Coneflower             Echinecea purpurea</vt:lpstr>
      <vt:lpstr>131. Pothos  Epipremnum spp.</vt:lpstr>
    </vt:vector>
  </TitlesOfParts>
  <Company>Indezine.com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FFA Nursery / Landscape</dc:title>
  <dc:creator>Michael Southerland</dc:creator>
  <cp:lastModifiedBy>Michael Southerland</cp:lastModifiedBy>
  <cp:revision>29</cp:revision>
  <dcterms:created xsi:type="dcterms:W3CDTF">2012-02-12T19:11:32Z</dcterms:created>
  <dcterms:modified xsi:type="dcterms:W3CDTF">2012-02-12T23:55:34Z</dcterms:modified>
</cp:coreProperties>
</file>